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2.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8"/>
  </p:notesMasterIdLst>
  <p:sldIdLst>
    <p:sldId id="256" r:id="rId3"/>
    <p:sldId id="305" r:id="rId4"/>
    <p:sldId id="258" r:id="rId5"/>
    <p:sldId id="309" r:id="rId6"/>
    <p:sldId id="310" r:id="rId7"/>
    <p:sldId id="313" r:id="rId8"/>
    <p:sldId id="314" r:id="rId9"/>
    <p:sldId id="306" r:id="rId10"/>
    <p:sldId id="307" r:id="rId11"/>
    <p:sldId id="266" r:id="rId12"/>
    <p:sldId id="265" r:id="rId13"/>
    <p:sldId id="264" r:id="rId14"/>
    <p:sldId id="263" r:id="rId15"/>
    <p:sldId id="262" r:id="rId16"/>
    <p:sldId id="260" r:id="rId17"/>
    <p:sldId id="261" r:id="rId18"/>
    <p:sldId id="315" r:id="rId19"/>
    <p:sldId id="317" r:id="rId20"/>
    <p:sldId id="322" r:id="rId21"/>
    <p:sldId id="337" r:id="rId22"/>
    <p:sldId id="339" r:id="rId23"/>
    <p:sldId id="342" r:id="rId24"/>
    <p:sldId id="343" r:id="rId25"/>
    <p:sldId id="347" r:id="rId26"/>
    <p:sldId id="324" r:id="rId27"/>
    <p:sldId id="325" r:id="rId28"/>
    <p:sldId id="326" r:id="rId29"/>
    <p:sldId id="327" r:id="rId30"/>
    <p:sldId id="328" r:id="rId31"/>
    <p:sldId id="329" r:id="rId32"/>
    <p:sldId id="331" r:id="rId33"/>
    <p:sldId id="333" r:id="rId34"/>
    <p:sldId id="335" r:id="rId35"/>
    <p:sldId id="336" r:id="rId36"/>
    <p:sldId id="304"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816" y="6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AFB999-4179-48F5-BDD4-D254A4E76D97}" type="datetimeFigureOut">
              <a:rPr lang="en-GB" smtClean="0"/>
              <a:t>08/02/2016</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74F079-0E31-4295-BD2C-C094E6F8121B}" type="slidenum">
              <a:rPr lang="en-GB" smtClean="0"/>
              <a:t>‹#›</a:t>
            </a:fld>
            <a:endParaRPr lang="en-GB" dirty="0"/>
          </a:p>
        </p:txBody>
      </p:sp>
    </p:spTree>
    <p:extLst>
      <p:ext uri="{BB962C8B-B14F-4D97-AF65-F5344CB8AC3E}">
        <p14:creationId xmlns:p14="http://schemas.microsoft.com/office/powerpoint/2010/main" val="3004012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37A5D734-B952-453B-B7DD-DAB2B1329DA5}" type="slidenum">
              <a:rPr lang="en-ZW" smtClean="0"/>
              <a:t>20</a:t>
            </a:fld>
            <a:endParaRPr lang="en-ZW" dirty="0"/>
          </a:p>
        </p:txBody>
      </p:sp>
    </p:spTree>
    <p:extLst>
      <p:ext uri="{BB962C8B-B14F-4D97-AF65-F5344CB8AC3E}">
        <p14:creationId xmlns:p14="http://schemas.microsoft.com/office/powerpoint/2010/main" val="3837628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7E7F44-CDA7-473B-BB96-D5C1BF5001CE}" type="slidenum">
              <a:rPr lang="en-US" smtClean="0"/>
              <a:t>25</a:t>
            </a:fld>
            <a:endParaRPr lang="en-US" dirty="0"/>
          </a:p>
        </p:txBody>
      </p:sp>
    </p:spTree>
    <p:extLst>
      <p:ext uri="{BB962C8B-B14F-4D97-AF65-F5344CB8AC3E}">
        <p14:creationId xmlns:p14="http://schemas.microsoft.com/office/powerpoint/2010/main" val="2957489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6BE672-8490-4ACE-A7FB-9CDC04C9F712}" type="datetimeFigureOut">
              <a:rPr lang="en-US" smtClean="0"/>
              <a:pPr/>
              <a:t>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4DC4A5-0A3B-4117-919F-8EA409B45AAA}" type="slidenum">
              <a:rPr lang="en-US" smtClean="0"/>
              <a:pPr/>
              <a:t>‹#›</a:t>
            </a:fld>
            <a:endParaRPr lang="en-US" dirty="0"/>
          </a:p>
        </p:txBody>
      </p:sp>
    </p:spTree>
    <p:extLst>
      <p:ext uri="{BB962C8B-B14F-4D97-AF65-F5344CB8AC3E}">
        <p14:creationId xmlns:p14="http://schemas.microsoft.com/office/powerpoint/2010/main" val="1983012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6BE672-8490-4ACE-A7FB-9CDC04C9F712}" type="datetimeFigureOut">
              <a:rPr lang="en-US" smtClean="0"/>
              <a:pPr/>
              <a:t>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4DC4A5-0A3B-4117-919F-8EA409B45AAA}" type="slidenum">
              <a:rPr lang="en-US" smtClean="0"/>
              <a:pPr/>
              <a:t>‹#›</a:t>
            </a:fld>
            <a:endParaRPr lang="en-US" dirty="0"/>
          </a:p>
        </p:txBody>
      </p:sp>
    </p:spTree>
    <p:extLst>
      <p:ext uri="{BB962C8B-B14F-4D97-AF65-F5344CB8AC3E}">
        <p14:creationId xmlns:p14="http://schemas.microsoft.com/office/powerpoint/2010/main" val="3821523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6BE672-8490-4ACE-A7FB-9CDC04C9F712}" type="datetimeFigureOut">
              <a:rPr lang="en-US" smtClean="0"/>
              <a:pPr/>
              <a:t>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4DC4A5-0A3B-4117-919F-8EA409B45AAA}" type="slidenum">
              <a:rPr lang="en-US" smtClean="0"/>
              <a:pPr/>
              <a:t>‹#›</a:t>
            </a:fld>
            <a:endParaRPr lang="en-US" dirty="0"/>
          </a:p>
        </p:txBody>
      </p:sp>
    </p:spTree>
    <p:extLst>
      <p:ext uri="{BB962C8B-B14F-4D97-AF65-F5344CB8AC3E}">
        <p14:creationId xmlns:p14="http://schemas.microsoft.com/office/powerpoint/2010/main" val="1525057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reaker Slide">
    <p:spTree>
      <p:nvGrpSpPr>
        <p:cNvPr id="1" name=""/>
        <p:cNvGrpSpPr/>
        <p:nvPr/>
      </p:nvGrpSpPr>
      <p:grpSpPr>
        <a:xfrm>
          <a:off x="0" y="0"/>
          <a:ext cx="0" cy="0"/>
          <a:chOff x="0" y="0"/>
          <a:chExt cx="0" cy="0"/>
        </a:xfrm>
      </p:grpSpPr>
      <p:sp>
        <p:nvSpPr>
          <p:cNvPr id="6" name="Title Placeholder"/>
          <p:cNvSpPr>
            <a:spLocks noGrp="1" noChangeArrowheads="1"/>
          </p:cNvSpPr>
          <p:nvPr>
            <p:ph type="title"/>
          </p:nvPr>
        </p:nvSpPr>
        <p:spPr bwMode="auto">
          <a:xfrm>
            <a:off x="435394" y="477341"/>
            <a:ext cx="8355306" cy="92386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00000"/>
              </a:lnSpc>
              <a:defRPr sz="4000">
                <a:solidFill>
                  <a:schemeClr val="bg1"/>
                </a:solidFill>
              </a:defRPr>
            </a:lvl1pPr>
          </a:lstStyle>
          <a:p>
            <a:pPr lvl="0"/>
            <a:r>
              <a:rPr lang="en-US" dirty="0" smtClean="0"/>
              <a:t>Click to edit Master title style</a:t>
            </a:r>
          </a:p>
        </p:txBody>
      </p:sp>
      <p:sp>
        <p:nvSpPr>
          <p:cNvPr id="9" name="Content Placeholder 8"/>
          <p:cNvSpPr>
            <a:spLocks noGrp="1"/>
          </p:cNvSpPr>
          <p:nvPr>
            <p:ph sz="quarter" idx="10"/>
          </p:nvPr>
        </p:nvSpPr>
        <p:spPr>
          <a:xfrm>
            <a:off x="372297" y="1833751"/>
            <a:ext cx="8426003" cy="370560"/>
          </a:xfrm>
          <a:prstGeom prst="rect">
            <a:avLst/>
          </a:prstGeom>
        </p:spPr>
        <p:txBody>
          <a:bodyPr>
            <a:normAutofit/>
          </a:bodyPr>
          <a:lstStyle>
            <a:lvl1pPr marL="0" indent="0">
              <a:buFontTx/>
              <a:buNone/>
              <a:defRPr sz="1800">
                <a:solidFill>
                  <a:srgbClr val="FFFFFF"/>
                </a:solidFill>
              </a:defRPr>
            </a:lvl1pPr>
            <a:lvl2pPr marL="457143" indent="0">
              <a:buFontTx/>
              <a:buNone/>
              <a:defRPr/>
            </a:lvl2pPr>
            <a:lvl3pPr marL="914288" indent="0">
              <a:buFontTx/>
              <a:buNone/>
              <a:defRPr/>
            </a:lvl3pPr>
            <a:lvl4pPr marL="1371431" indent="0">
              <a:buFontTx/>
              <a:buNone/>
              <a:defRPr/>
            </a:lvl4pPr>
            <a:lvl5pPr marL="1828574" indent="0">
              <a:buFontTx/>
              <a:buNone/>
              <a:defRPr/>
            </a:lvl5pPr>
          </a:lstStyle>
          <a:p>
            <a:pPr lvl="0"/>
            <a:r>
              <a:rPr lang="en-US" dirty="0" smtClean="0"/>
              <a:t>Click to edit Master text styles</a:t>
            </a:r>
          </a:p>
        </p:txBody>
      </p:sp>
      <p:sp>
        <p:nvSpPr>
          <p:cNvPr id="15" name="Text Placeholder 14"/>
          <p:cNvSpPr>
            <a:spLocks noGrp="1"/>
          </p:cNvSpPr>
          <p:nvPr>
            <p:ph type="body" sz="quarter" idx="11"/>
          </p:nvPr>
        </p:nvSpPr>
        <p:spPr>
          <a:xfrm>
            <a:off x="364084" y="2329792"/>
            <a:ext cx="5311642" cy="3687814"/>
          </a:xfrm>
          <a:prstGeom prst="rect">
            <a:avLst/>
          </a:prstGeom>
        </p:spPr>
        <p:txBody>
          <a:bodyPr>
            <a:normAutofit/>
          </a:bodyPr>
          <a:lstStyle>
            <a:lvl1pPr>
              <a:defRPr sz="1300">
                <a:solidFill>
                  <a:srgbClr val="FFFFFF"/>
                </a:solidFill>
              </a:defRPr>
            </a:lvl1pPr>
            <a:lvl2pPr>
              <a:defRPr sz="1300">
                <a:solidFill>
                  <a:srgbClr val="FFFFFF"/>
                </a:solidFill>
              </a:defRPr>
            </a:lvl2pPr>
            <a:lvl3pPr>
              <a:defRPr sz="1300">
                <a:solidFill>
                  <a:srgbClr val="FFFFFF"/>
                </a:solidFill>
              </a:defRPr>
            </a:lvl3pPr>
            <a:lvl4pPr>
              <a:defRPr sz="1300">
                <a:solidFill>
                  <a:srgbClr val="FFFFFF"/>
                </a:solidFill>
              </a:defRPr>
            </a:lvl4pPr>
            <a:lvl5pPr>
              <a:defRPr sz="1300">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5623561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dirty="0" smtClean="0"/>
              <a:t>Page heading</a:t>
            </a:r>
            <a:endParaRPr lang="en-GB" dirty="0"/>
          </a:p>
        </p:txBody>
      </p:sp>
      <p:sp>
        <p:nvSpPr>
          <p:cNvPr id="4" name="Text Placeholder 3"/>
          <p:cNvSpPr>
            <a:spLocks noGrp="1"/>
          </p:cNvSpPr>
          <p:nvPr>
            <p:ph type="body" sz="quarter" idx="10"/>
          </p:nvPr>
        </p:nvSpPr>
        <p:spPr bwMode="gray">
          <a:xfrm>
            <a:off x="252047" y="1268414"/>
            <a:ext cx="4254011" cy="974626"/>
          </a:xfrm>
        </p:spPr>
        <p:txBody>
          <a:bodyPr/>
          <a:lstStyle>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 Placeholder 5"/>
          <p:cNvSpPr>
            <a:spLocks noGrp="1"/>
          </p:cNvSpPr>
          <p:nvPr>
            <p:ph type="body" sz="quarter" idx="11"/>
          </p:nvPr>
        </p:nvSpPr>
        <p:spPr bwMode="gray">
          <a:xfrm>
            <a:off x="4637943" y="1268414"/>
            <a:ext cx="4254011" cy="974626"/>
          </a:xfrm>
        </p:spPr>
        <p:txBody>
          <a:bodyPr/>
          <a:lstStyle>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Slide Number Placeholder 5"/>
          <p:cNvSpPr txBox="1">
            <a:spLocks/>
          </p:cNvSpPr>
          <p:nvPr userDrawn="1"/>
        </p:nvSpPr>
        <p:spPr bwMode="gray">
          <a:xfrm>
            <a:off x="8784858" y="6598801"/>
            <a:ext cx="94578" cy="113557"/>
          </a:xfrm>
          <a:prstGeom prst="rect">
            <a:avLst/>
          </a:prstGeom>
        </p:spPr>
        <p:txBody>
          <a:bodyPr vert="horz" wrap="none" lIns="0" tIns="0" rIns="0" bIns="0" rtlCol="0" anchor="t" anchorCtr="0">
            <a:spAutoFit/>
          </a:bodyPr>
          <a:lstStyle>
            <a:lvl1pPr algn="r">
              <a:defRPr sz="1200">
                <a:solidFill>
                  <a:schemeClr val="tx1">
                    <a:tint val="75000"/>
                  </a:schemeClr>
                </a:solidFill>
              </a:defRPr>
            </a:lvl1pPr>
          </a:lstStyle>
          <a:p>
            <a:pPr marL="0" marR="0" lvl="0" indent="0" algn="r" defTabSz="844083" rtl="0" eaLnBrk="1" fontAlgn="auto" latinLnBrk="0" hangingPunct="1">
              <a:lnSpc>
                <a:spcPct val="100000"/>
              </a:lnSpc>
              <a:spcBef>
                <a:spcPts val="0"/>
              </a:spcBef>
              <a:spcAft>
                <a:spcPts val="0"/>
              </a:spcAft>
              <a:buClrTx/>
              <a:buSzTx/>
              <a:buFontTx/>
              <a:buNone/>
              <a:tabLst/>
              <a:defRPr/>
            </a:pPr>
            <a:fld id="{ABCBD5CE-FE55-485E-BA6D-0BE96853AB9F}" type="slidenum">
              <a:rPr kumimoji="0" lang="en-GB" sz="738" b="0" i="0" u="none" strike="noStrike" kern="1200" cap="none" spc="0" normalizeH="0" baseline="0" noProof="0" smtClean="0">
                <a:ln>
                  <a:noFill/>
                </a:ln>
                <a:solidFill>
                  <a:schemeClr val="tx1"/>
                </a:solidFill>
                <a:effectLst/>
                <a:uLnTx/>
                <a:uFillTx/>
                <a:latin typeface="Arial Narrow" pitchFamily="34" charset="0"/>
                <a:ea typeface="+mn-ea"/>
                <a:cs typeface="+mn-cs"/>
              </a:rPr>
              <a:pPr marL="0" marR="0" lvl="0" indent="0" algn="r" defTabSz="844083" rtl="0" eaLnBrk="1" fontAlgn="auto" latinLnBrk="0" hangingPunct="1">
                <a:lnSpc>
                  <a:spcPct val="100000"/>
                </a:lnSpc>
                <a:spcBef>
                  <a:spcPts val="0"/>
                </a:spcBef>
                <a:spcAft>
                  <a:spcPts val="0"/>
                </a:spcAft>
                <a:buClrTx/>
                <a:buSzTx/>
                <a:buFontTx/>
                <a:buNone/>
                <a:tabLst/>
                <a:defRPr/>
              </a:pPr>
              <a:t>‹#›</a:t>
            </a:fld>
            <a:endParaRPr kumimoji="0" lang="en-GB" sz="738" b="0" i="0" u="none" strike="noStrike" kern="1200" cap="none" spc="0" normalizeH="0" baseline="0" noProof="0" dirty="0">
              <a:ln>
                <a:noFill/>
              </a:ln>
              <a:solidFill>
                <a:schemeClr val="tx1"/>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330961653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10" name="Rectangle 9"/>
          <p:cNvSpPr/>
          <p:nvPr userDrawn="1"/>
        </p:nvSpPr>
        <p:spPr bwMode="gray">
          <a:xfrm>
            <a:off x="4517440" y="397015"/>
            <a:ext cx="109119" cy="386054"/>
          </a:xfrm>
          <a:prstGeom prst="rect">
            <a:avLst/>
          </a:prstGeom>
          <a:solidFill>
            <a:schemeClr val="bg1"/>
          </a:solidFill>
          <a:ln w="3175" algn="ctr">
            <a:noFill/>
            <a:miter lim="800000"/>
            <a:headEnd/>
            <a:tailEnd/>
          </a:ln>
          <a:effectLst/>
        </p:spPr>
        <p:txBody>
          <a:bodyPr vert="horz" wrap="none" lIns="54000" tIns="54000" rIns="54000" bIns="54000" numCol="1" rtlCol="0" anchor="ctr" anchorCtr="0" compatLnSpc="1">
            <a:prstTxWarp prst="textNoShape">
              <a:avLst/>
            </a:prstTxWarp>
            <a:spAutoFit/>
          </a:bodyPr>
          <a:lstStyle/>
          <a:p>
            <a:pPr algn="ctr"/>
            <a:endParaRPr lang="en-GB" dirty="0">
              <a:solidFill>
                <a:srgbClr val="000000"/>
              </a:solidFill>
            </a:endParaRPr>
          </a:p>
        </p:txBody>
      </p:sp>
      <p:sp>
        <p:nvSpPr>
          <p:cNvPr id="7" name="Text Placeholder 6"/>
          <p:cNvSpPr>
            <a:spLocks noGrp="1"/>
          </p:cNvSpPr>
          <p:nvPr>
            <p:ph type="body" sz="quarter" idx="10" hasCustomPrompt="1"/>
          </p:nvPr>
        </p:nvSpPr>
        <p:spPr bwMode="gray">
          <a:xfrm>
            <a:off x="252046" y="1857600"/>
            <a:ext cx="6286662" cy="553948"/>
          </a:xfrm>
        </p:spPr>
        <p:txBody>
          <a:bodyPr vert="horz" wrap="square" lIns="0" tIns="0" rIns="0" bIns="0" rtlCol="0" anchor="t" anchorCtr="0">
            <a:noAutofit/>
          </a:bodyPr>
          <a:lstStyle>
            <a:lvl1pPr algn="l" defTabSz="914400" rtl="0" eaLnBrk="1" latinLnBrk="0" hangingPunct="1">
              <a:lnSpc>
                <a:spcPct val="100000"/>
              </a:lnSpc>
              <a:spcBef>
                <a:spcPct val="0"/>
              </a:spcBef>
              <a:buNone/>
              <a:defRPr lang="en-GB" sz="3200" b="0" kern="1200" baseline="0" dirty="0" smtClean="0">
                <a:solidFill>
                  <a:schemeClr val="accent1"/>
                </a:solidFill>
                <a:latin typeface="+mj-lt"/>
                <a:ea typeface="+mj-ea"/>
                <a:cs typeface="+mj-cs"/>
              </a:defRPr>
            </a:lvl1pPr>
          </a:lstStyle>
          <a:p>
            <a:pPr lvl="0" algn="l" defTabSz="914400" rtl="0" eaLnBrk="1" latinLnBrk="0" hangingPunct="1">
              <a:lnSpc>
                <a:spcPct val="100000"/>
              </a:lnSpc>
              <a:spcBef>
                <a:spcPct val="0"/>
              </a:spcBef>
              <a:buNone/>
            </a:pPr>
            <a:r>
              <a:rPr lang="en-GB" dirty="0" smtClean="0"/>
              <a:t>Project Name (maximum one line long)</a:t>
            </a:r>
            <a:endParaRPr lang="en-US" dirty="0" smtClean="0"/>
          </a:p>
        </p:txBody>
      </p:sp>
      <p:sp>
        <p:nvSpPr>
          <p:cNvPr id="9" name="Text Placeholder 8"/>
          <p:cNvSpPr>
            <a:spLocks noGrp="1"/>
          </p:cNvSpPr>
          <p:nvPr>
            <p:ph type="body" sz="quarter" idx="11" hasCustomPrompt="1"/>
          </p:nvPr>
        </p:nvSpPr>
        <p:spPr bwMode="gray">
          <a:xfrm>
            <a:off x="252046" y="3027600"/>
            <a:ext cx="6286662" cy="184666"/>
          </a:xfrm>
        </p:spPr>
        <p:txBody>
          <a:bodyPr vert="horz" wrap="square" lIns="0" tIns="0" rIns="0" bIns="0" rtlCol="0" anchor="t" anchorCtr="0">
            <a:spAutoFit/>
          </a:bodyPr>
          <a:lstStyle>
            <a:lvl1pPr>
              <a:defRPr lang="en-GB" sz="1200" b="1" kern="1200" baseline="0" dirty="0" smtClean="0">
                <a:solidFill>
                  <a:schemeClr val="tx1"/>
                </a:solidFill>
                <a:latin typeface="Arial" pitchFamily="34" charset="0"/>
                <a:ea typeface="+mj-ea"/>
                <a:cs typeface="Arial" pitchFamily="34" charset="0"/>
              </a:defRPr>
            </a:lvl1pPr>
          </a:lstStyle>
          <a:p>
            <a:pPr marL="0" lvl="0" indent="0" algn="l" defTabSz="914400" rtl="0" eaLnBrk="1" latinLnBrk="0" hangingPunct="1">
              <a:lnSpc>
                <a:spcPct val="100000"/>
              </a:lnSpc>
              <a:spcBef>
                <a:spcPct val="0"/>
              </a:spcBef>
              <a:buFont typeface="Arial" pitchFamily="34" charset="0"/>
              <a:buNone/>
            </a:pPr>
            <a:r>
              <a:rPr lang="en-US" dirty="0" smtClean="0"/>
              <a:t>Report Title</a:t>
            </a:r>
          </a:p>
        </p:txBody>
      </p:sp>
      <p:cxnSp>
        <p:nvCxnSpPr>
          <p:cNvPr id="3" name="Straight Connector 2"/>
          <p:cNvCxnSpPr/>
          <p:nvPr userDrawn="1"/>
        </p:nvCxnSpPr>
        <p:spPr bwMode="gray">
          <a:xfrm>
            <a:off x="246185" y="2941200"/>
            <a:ext cx="8645769" cy="0"/>
          </a:xfrm>
          <a:prstGeom prst="line">
            <a:avLst/>
          </a:prstGeom>
          <a:noFill/>
          <a:ln w="3175">
            <a:solidFill>
              <a:schemeClr val="tx1"/>
            </a:solidFill>
            <a:round/>
            <a:headEnd/>
            <a:tailEnd/>
          </a:ln>
          <a:effec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5938" y="373380"/>
            <a:ext cx="2529371" cy="862584"/>
          </a:xfrm>
          <a:prstGeom prst="rect">
            <a:avLst/>
          </a:prstGeom>
        </p:spPr>
      </p:pic>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bwMode="gray">
          <a:xfrm>
            <a:off x="252046" y="600273"/>
            <a:ext cx="1416894" cy="369332"/>
          </a:xfrm>
        </p:spPr>
        <p:txBody>
          <a:bodyPr vert="horz" wrap="square" lIns="0" tIns="0" rIns="0" bIns="0" rtlCol="0" anchor="b" anchorCtr="0">
            <a:spAutoFit/>
          </a:bodyPr>
          <a:lstStyle>
            <a:lvl1pPr algn="l" defTabSz="914400" rtl="0" eaLnBrk="1" latinLnBrk="0" hangingPunct="1">
              <a:lnSpc>
                <a:spcPct val="100000"/>
              </a:lnSpc>
              <a:spcBef>
                <a:spcPct val="0"/>
              </a:spcBef>
              <a:buNone/>
              <a:defRPr lang="en-GB" sz="2400" b="1" kern="1200" baseline="0" dirty="0" smtClean="0">
                <a:solidFill>
                  <a:schemeClr val="accent1"/>
                </a:solidFill>
                <a:latin typeface="+mj-lt"/>
                <a:ea typeface="+mj-ea"/>
                <a:cs typeface="+mj-cs"/>
              </a:defRPr>
            </a:lvl1pPr>
          </a:lstStyle>
          <a:p>
            <a:pPr lvl="0" algn="l" defTabSz="914400" rtl="0" eaLnBrk="1" latinLnBrk="0" hangingPunct="1">
              <a:lnSpc>
                <a:spcPct val="100000"/>
              </a:lnSpc>
              <a:spcBef>
                <a:spcPct val="0"/>
              </a:spcBef>
              <a:buNone/>
            </a:pPr>
            <a:r>
              <a:rPr lang="en-GB" dirty="0" smtClean="0"/>
              <a:t>Section #</a:t>
            </a:r>
            <a:endParaRPr lang="en-US" dirty="0" smtClean="0"/>
          </a:p>
        </p:txBody>
      </p:sp>
      <p:sp>
        <p:nvSpPr>
          <p:cNvPr id="9" name="Text Placeholder 8"/>
          <p:cNvSpPr>
            <a:spLocks noGrp="1"/>
          </p:cNvSpPr>
          <p:nvPr>
            <p:ph type="body" sz="quarter" idx="11" hasCustomPrompt="1"/>
          </p:nvPr>
        </p:nvSpPr>
        <p:spPr bwMode="gray">
          <a:xfrm>
            <a:off x="1678531" y="600273"/>
            <a:ext cx="7213422" cy="369332"/>
          </a:xfrm>
        </p:spPr>
        <p:txBody>
          <a:bodyPr vert="horz" wrap="square" lIns="0" tIns="0" rIns="0" bIns="0" rtlCol="0" anchor="t" anchorCtr="0">
            <a:spAutoFit/>
          </a:bodyPr>
          <a:lstStyle>
            <a:lvl1pPr>
              <a:defRPr lang="en-GB" sz="2400" b="0" kern="1200" baseline="0" dirty="0" smtClean="0">
                <a:solidFill>
                  <a:schemeClr val="accent1"/>
                </a:solidFill>
                <a:latin typeface="+mj-lt"/>
                <a:ea typeface="+mj-ea"/>
                <a:cs typeface="+mj-cs"/>
              </a:defRPr>
            </a:lvl1pPr>
          </a:lstStyle>
          <a:p>
            <a:pPr marL="0" lvl="0" indent="0" algn="l" defTabSz="914400" rtl="0" eaLnBrk="1" latinLnBrk="0" hangingPunct="1">
              <a:lnSpc>
                <a:spcPct val="100000"/>
              </a:lnSpc>
              <a:spcBef>
                <a:spcPct val="0"/>
              </a:spcBef>
              <a:buFont typeface="Arial" pitchFamily="34" charset="0"/>
              <a:buNone/>
            </a:pPr>
            <a:r>
              <a:rPr lang="en-US" dirty="0" smtClean="0"/>
              <a:t>Section title</a:t>
            </a:r>
          </a:p>
        </p:txBody>
      </p:sp>
      <p:sp>
        <p:nvSpPr>
          <p:cNvPr id="8" name="Text Placeholder 8"/>
          <p:cNvSpPr>
            <a:spLocks noGrp="1"/>
          </p:cNvSpPr>
          <p:nvPr>
            <p:ph type="body" sz="quarter" idx="12" hasCustomPrompt="1"/>
          </p:nvPr>
        </p:nvSpPr>
        <p:spPr bwMode="gray">
          <a:xfrm>
            <a:off x="4637943" y="2993241"/>
            <a:ext cx="4094446" cy="215444"/>
          </a:xfrm>
        </p:spPr>
        <p:txBody>
          <a:bodyPr vert="horz" wrap="square" lIns="0" tIns="0" rIns="0" bIns="0" rtlCol="0" anchor="t" anchorCtr="0">
            <a:noAutofit/>
          </a:bodyPr>
          <a:lstStyle>
            <a:lvl1pPr>
              <a:defRPr lang="en-US" sz="1400" b="0" baseline="0" dirty="0" smtClean="0">
                <a:latin typeface="+mj-lt"/>
                <a:ea typeface="+mj-ea"/>
                <a:cs typeface="+mj-cs"/>
              </a:defRPr>
            </a:lvl1pPr>
          </a:lstStyle>
          <a:p>
            <a:pPr lvl="0">
              <a:lnSpc>
                <a:spcPts val="1500"/>
              </a:lnSpc>
              <a:spcBef>
                <a:spcPts val="0"/>
              </a:spcBef>
            </a:pPr>
            <a:r>
              <a:rPr lang="en-US" dirty="0" smtClean="0"/>
              <a:t>Optional section comment to go here</a:t>
            </a:r>
          </a:p>
        </p:txBody>
      </p:sp>
      <p:sp>
        <p:nvSpPr>
          <p:cNvPr id="12" name="Line 3"/>
          <p:cNvSpPr>
            <a:spLocks noChangeShapeType="1"/>
          </p:cNvSpPr>
          <p:nvPr userDrawn="1"/>
        </p:nvSpPr>
        <p:spPr bwMode="gray">
          <a:xfrm>
            <a:off x="252046" y="531813"/>
            <a:ext cx="8639908" cy="0"/>
          </a:xfrm>
          <a:prstGeom prst="line">
            <a:avLst/>
          </a:prstGeom>
          <a:noFill/>
          <a:ln w="3175">
            <a:solidFill>
              <a:srgbClr val="828282"/>
            </a:solidFill>
            <a:round/>
            <a:headEnd/>
            <a:tailEnd/>
          </a:ln>
          <a:effectLst/>
        </p:spPr>
        <p:txBody>
          <a:bodyPr vert="horz" wrap="square" lIns="54000" tIns="54000" rIns="54000" bIns="54000" numCol="1" anchor="t" anchorCtr="1" compatLnSpc="1">
            <a:prstTxWarp prst="textNoShape">
              <a:avLst/>
            </a:prstTxWarp>
            <a:spAutoFit/>
          </a:bodyPr>
          <a:lstStyle/>
          <a:p>
            <a:endParaRPr lang="en-GB" sz="2400" dirty="0">
              <a:solidFill>
                <a:srgbClr val="000000"/>
              </a:solidFill>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GB" dirty="0" smtClean="0"/>
              <a:t>Page heading</a:t>
            </a:r>
            <a:endParaRPr lang="en-GB" dirty="0"/>
          </a:p>
        </p:txBody>
      </p:sp>
      <p:sp>
        <p:nvSpPr>
          <p:cNvPr id="4" name="Text Placeholder 3"/>
          <p:cNvSpPr>
            <a:spLocks noGrp="1"/>
          </p:cNvSpPr>
          <p:nvPr>
            <p:ph type="body" sz="quarter" idx="10"/>
          </p:nvPr>
        </p:nvSpPr>
        <p:spPr bwMode="gray">
          <a:xfrm>
            <a:off x="252046" y="1268412"/>
            <a:ext cx="8639908" cy="1020792"/>
          </a:xfrm>
        </p:spPr>
        <p:txBody>
          <a:bodyPr/>
          <a:lstStyle>
            <a:lvl1pPr>
              <a:defRPr b="0"/>
            </a:lvl1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txBox="1">
            <a:spLocks/>
          </p:cNvSpPr>
          <p:nvPr userDrawn="1"/>
        </p:nvSpPr>
        <p:spPr bwMode="gray">
          <a:xfrm>
            <a:off x="8778447" y="6598801"/>
            <a:ext cx="100990" cy="123111"/>
          </a:xfrm>
          <a:prstGeom prst="rect">
            <a:avLst/>
          </a:prstGeom>
        </p:spPr>
        <p:txBody>
          <a:bodyPr vert="horz" wrap="none" lIns="0" tIns="0" rIns="0" bIns="0" rtlCol="0" anchor="t" anchorCtr="0">
            <a:spAutoFit/>
          </a:bodyPr>
          <a:lstStyle>
            <a:lvl1pPr algn="r">
              <a:defRPr sz="1200">
                <a:solidFill>
                  <a:schemeClr val="tx1">
                    <a:tint val="75000"/>
                  </a:schemeClr>
                </a:solidFill>
              </a:defRPr>
            </a:lvl1pPr>
          </a:lstStyle>
          <a:p>
            <a:pPr>
              <a:defRPr/>
            </a:pPr>
            <a:fld id="{ABCBD5CE-FE55-485E-BA6D-0BE96853AB9F}" type="slidenum">
              <a:rPr lang="en-GB" sz="800" smtClean="0">
                <a:solidFill>
                  <a:srgbClr val="000000"/>
                </a:solidFill>
                <a:latin typeface="Arial Narrow" pitchFamily="34" charset="0"/>
              </a:rPr>
              <a:pPr>
                <a:defRPr/>
              </a:pPr>
              <a:t>‹#›</a:t>
            </a:fld>
            <a:endParaRPr lang="en-GB" sz="800" dirty="0">
              <a:solidFill>
                <a:srgbClr val="000000"/>
              </a:solidFill>
              <a:latin typeface="Arial Narrow" pitchFamily="34" charset="0"/>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dirty="0" smtClean="0"/>
              <a:t>Page heading</a:t>
            </a:r>
            <a:endParaRPr lang="en-GB" dirty="0"/>
          </a:p>
        </p:txBody>
      </p:sp>
      <p:sp>
        <p:nvSpPr>
          <p:cNvPr id="4" name="Text Placeholder 3"/>
          <p:cNvSpPr>
            <a:spLocks noGrp="1"/>
          </p:cNvSpPr>
          <p:nvPr>
            <p:ph type="body" sz="quarter" idx="10"/>
          </p:nvPr>
        </p:nvSpPr>
        <p:spPr bwMode="gray">
          <a:xfrm>
            <a:off x="252047" y="1268414"/>
            <a:ext cx="4254011" cy="1020792"/>
          </a:xfrm>
        </p:spPr>
        <p:txBody>
          <a:bodyPr/>
          <a:lstStyle>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 Placeholder 5"/>
          <p:cNvSpPr>
            <a:spLocks noGrp="1"/>
          </p:cNvSpPr>
          <p:nvPr>
            <p:ph type="body" sz="quarter" idx="11"/>
          </p:nvPr>
        </p:nvSpPr>
        <p:spPr bwMode="gray">
          <a:xfrm>
            <a:off x="4637943" y="1268414"/>
            <a:ext cx="4254011" cy="1020792"/>
          </a:xfrm>
        </p:spPr>
        <p:txBody>
          <a:bodyPr/>
          <a:lstStyle>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Slide Number Placeholder 5"/>
          <p:cNvSpPr txBox="1">
            <a:spLocks/>
          </p:cNvSpPr>
          <p:nvPr userDrawn="1"/>
        </p:nvSpPr>
        <p:spPr bwMode="gray">
          <a:xfrm>
            <a:off x="8778447" y="6598801"/>
            <a:ext cx="100990" cy="123111"/>
          </a:xfrm>
          <a:prstGeom prst="rect">
            <a:avLst/>
          </a:prstGeom>
        </p:spPr>
        <p:txBody>
          <a:bodyPr vert="horz" wrap="none" lIns="0" tIns="0" rIns="0" bIns="0" rtlCol="0" anchor="t" anchorCtr="0">
            <a:spAutoFit/>
          </a:bodyPr>
          <a:lstStyle>
            <a:lvl1pPr algn="r">
              <a:defRPr sz="1200">
                <a:solidFill>
                  <a:schemeClr val="tx1">
                    <a:tint val="75000"/>
                  </a:schemeClr>
                </a:solidFill>
              </a:defRPr>
            </a:lvl1pPr>
          </a:lstStyle>
          <a:p>
            <a:pPr>
              <a:defRPr/>
            </a:pPr>
            <a:fld id="{ABCBD5CE-FE55-485E-BA6D-0BE96853AB9F}" type="slidenum">
              <a:rPr lang="en-GB" sz="800" smtClean="0">
                <a:solidFill>
                  <a:srgbClr val="000000"/>
                </a:solidFill>
                <a:latin typeface="Arial Narrow" pitchFamily="34" charset="0"/>
              </a:rPr>
              <a:pPr>
                <a:defRPr/>
              </a:pPr>
              <a:t>‹#›</a:t>
            </a:fld>
            <a:endParaRPr lang="en-GB" sz="800" dirty="0">
              <a:solidFill>
                <a:srgbClr val="000000"/>
              </a:solidFill>
              <a:latin typeface="Arial Narrow" pitchFamily="34" charset="0"/>
            </a:endParaRP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 Text Flow">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dirty="0" smtClean="0"/>
              <a:t>Page heading</a:t>
            </a:r>
            <a:endParaRPr lang="en-GB" dirty="0"/>
          </a:p>
        </p:txBody>
      </p:sp>
      <p:sp>
        <p:nvSpPr>
          <p:cNvPr id="4" name="Text Placeholder 3"/>
          <p:cNvSpPr>
            <a:spLocks noGrp="1"/>
          </p:cNvSpPr>
          <p:nvPr>
            <p:ph type="body" sz="quarter" idx="10"/>
          </p:nvPr>
        </p:nvSpPr>
        <p:spPr bwMode="gray">
          <a:xfrm>
            <a:off x="252046" y="1268412"/>
            <a:ext cx="8639908" cy="5184776"/>
          </a:xfrm>
        </p:spPr>
        <p:txBody>
          <a:bodyPr numCol="2" spcCol="144000">
            <a:noAutofit/>
          </a:bodyPr>
          <a:lstStyle>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txBox="1">
            <a:spLocks/>
          </p:cNvSpPr>
          <p:nvPr userDrawn="1"/>
        </p:nvSpPr>
        <p:spPr bwMode="gray">
          <a:xfrm>
            <a:off x="8778447" y="6598801"/>
            <a:ext cx="100990" cy="123111"/>
          </a:xfrm>
          <a:prstGeom prst="rect">
            <a:avLst/>
          </a:prstGeom>
        </p:spPr>
        <p:txBody>
          <a:bodyPr vert="horz" wrap="none" lIns="0" tIns="0" rIns="0" bIns="0" rtlCol="0" anchor="t" anchorCtr="0">
            <a:spAutoFit/>
          </a:bodyPr>
          <a:lstStyle>
            <a:lvl1pPr algn="r">
              <a:defRPr sz="1200">
                <a:solidFill>
                  <a:schemeClr val="tx1">
                    <a:tint val="75000"/>
                  </a:schemeClr>
                </a:solidFill>
              </a:defRPr>
            </a:lvl1pPr>
          </a:lstStyle>
          <a:p>
            <a:pPr>
              <a:defRPr/>
            </a:pPr>
            <a:fld id="{ABCBD5CE-FE55-485E-BA6D-0BE96853AB9F}" type="slidenum">
              <a:rPr lang="en-GB" sz="800" smtClean="0">
                <a:solidFill>
                  <a:srgbClr val="000000"/>
                </a:solidFill>
                <a:latin typeface="Arial Narrow" pitchFamily="34" charset="0"/>
              </a:rPr>
              <a:pPr>
                <a:defRPr/>
              </a:pPr>
              <a:t>‹#›</a:t>
            </a:fld>
            <a:endParaRPr lang="en-GB" sz="800" dirty="0">
              <a:solidFill>
                <a:srgbClr val="000000"/>
              </a:solidFill>
              <a:latin typeface="Arial Narrow" pitchFamily="34" charset="0"/>
            </a:endParaRP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dirty="0" smtClean="0"/>
              <a:t>Page heading</a:t>
            </a:r>
            <a:endParaRPr lang="en-GB" dirty="0"/>
          </a:p>
        </p:txBody>
      </p:sp>
      <p:sp>
        <p:nvSpPr>
          <p:cNvPr id="6" name="Slide Number Placeholder 5"/>
          <p:cNvSpPr txBox="1">
            <a:spLocks/>
          </p:cNvSpPr>
          <p:nvPr userDrawn="1"/>
        </p:nvSpPr>
        <p:spPr bwMode="gray">
          <a:xfrm>
            <a:off x="8778447" y="6598801"/>
            <a:ext cx="100990" cy="123111"/>
          </a:xfrm>
          <a:prstGeom prst="rect">
            <a:avLst/>
          </a:prstGeom>
        </p:spPr>
        <p:txBody>
          <a:bodyPr vert="horz" wrap="none" lIns="0" tIns="0" rIns="0" bIns="0" rtlCol="0" anchor="t" anchorCtr="0">
            <a:spAutoFit/>
          </a:bodyPr>
          <a:lstStyle>
            <a:lvl1pPr algn="r">
              <a:defRPr sz="1200">
                <a:solidFill>
                  <a:schemeClr val="tx1">
                    <a:tint val="75000"/>
                  </a:schemeClr>
                </a:solidFill>
              </a:defRPr>
            </a:lvl1pPr>
          </a:lstStyle>
          <a:p>
            <a:pPr>
              <a:defRPr/>
            </a:pPr>
            <a:fld id="{ABCBD5CE-FE55-485E-BA6D-0BE96853AB9F}" type="slidenum">
              <a:rPr lang="en-GB" sz="800" smtClean="0">
                <a:solidFill>
                  <a:srgbClr val="000000"/>
                </a:solidFill>
                <a:latin typeface="Arial Narrow" pitchFamily="34" charset="0"/>
              </a:rPr>
              <a:pPr>
                <a:defRPr/>
              </a:pPr>
              <a:t>‹#›</a:t>
            </a:fld>
            <a:endParaRPr lang="en-GB" sz="800" dirty="0">
              <a:solidFill>
                <a:srgbClr val="000000"/>
              </a:solidFill>
              <a:latin typeface="Arial Narrow" pitchFamily="34"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6BE672-8490-4ACE-A7FB-9CDC04C9F712}" type="datetimeFigureOut">
              <a:rPr lang="en-US" smtClean="0"/>
              <a:pPr/>
              <a:t>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4DC4A5-0A3B-4117-919F-8EA409B45AAA}" type="slidenum">
              <a:rPr lang="en-US" smtClean="0"/>
              <a:pPr/>
              <a:t>‹#›</a:t>
            </a:fld>
            <a:endParaRPr lang="en-US" dirty="0"/>
          </a:p>
        </p:txBody>
      </p:sp>
    </p:spTree>
    <p:extLst>
      <p:ext uri="{BB962C8B-B14F-4D97-AF65-F5344CB8AC3E}">
        <p14:creationId xmlns:p14="http://schemas.microsoft.com/office/powerpoint/2010/main" val="3043165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5"/>
          <p:cNvSpPr txBox="1">
            <a:spLocks/>
          </p:cNvSpPr>
          <p:nvPr userDrawn="1"/>
        </p:nvSpPr>
        <p:spPr bwMode="gray">
          <a:xfrm>
            <a:off x="8778447" y="6598801"/>
            <a:ext cx="100990" cy="123111"/>
          </a:xfrm>
          <a:prstGeom prst="rect">
            <a:avLst/>
          </a:prstGeom>
        </p:spPr>
        <p:txBody>
          <a:bodyPr vert="horz" wrap="none" lIns="0" tIns="0" rIns="0" bIns="0" rtlCol="0" anchor="t" anchorCtr="0">
            <a:spAutoFit/>
          </a:bodyPr>
          <a:lstStyle>
            <a:lvl1pPr algn="r">
              <a:defRPr sz="1200">
                <a:solidFill>
                  <a:schemeClr val="tx1">
                    <a:tint val="75000"/>
                  </a:schemeClr>
                </a:solidFill>
              </a:defRPr>
            </a:lvl1pPr>
          </a:lstStyle>
          <a:p>
            <a:pPr>
              <a:defRPr/>
            </a:pPr>
            <a:fld id="{ABCBD5CE-FE55-485E-BA6D-0BE96853AB9F}" type="slidenum">
              <a:rPr lang="en-GB" sz="800" smtClean="0">
                <a:solidFill>
                  <a:srgbClr val="000000"/>
                </a:solidFill>
                <a:latin typeface="Arial Narrow" pitchFamily="34" charset="0"/>
              </a:rPr>
              <a:pPr>
                <a:defRPr/>
              </a:pPr>
              <a:t>‹#›</a:t>
            </a:fld>
            <a:endParaRPr lang="en-GB" sz="800" dirty="0">
              <a:solidFill>
                <a:srgbClr val="000000"/>
              </a:solidFill>
              <a:latin typeface="Arial Narrow" pitchFamily="34" charset="0"/>
            </a:endParaRP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etter 1">
    <p:spTree>
      <p:nvGrpSpPr>
        <p:cNvPr id="1" name=""/>
        <p:cNvGrpSpPr/>
        <p:nvPr/>
      </p:nvGrpSpPr>
      <p:grpSpPr>
        <a:xfrm>
          <a:off x="0" y="0"/>
          <a:ext cx="0" cy="0"/>
          <a:chOff x="0" y="0"/>
          <a:chExt cx="0" cy="0"/>
        </a:xfrm>
      </p:grpSpPr>
      <p:sp>
        <p:nvSpPr>
          <p:cNvPr id="4" name="Slide Number Placeholder 5"/>
          <p:cNvSpPr txBox="1">
            <a:spLocks/>
          </p:cNvSpPr>
          <p:nvPr userDrawn="1"/>
        </p:nvSpPr>
        <p:spPr bwMode="gray">
          <a:xfrm>
            <a:off x="8778447" y="6598801"/>
            <a:ext cx="100990" cy="123111"/>
          </a:xfrm>
          <a:prstGeom prst="rect">
            <a:avLst/>
          </a:prstGeom>
        </p:spPr>
        <p:txBody>
          <a:bodyPr vert="horz" wrap="none" lIns="0" tIns="0" rIns="0" bIns="0" rtlCol="0" anchor="t" anchorCtr="0">
            <a:spAutoFit/>
          </a:bodyPr>
          <a:lstStyle>
            <a:lvl1pPr algn="r">
              <a:defRPr sz="1200">
                <a:solidFill>
                  <a:schemeClr val="tx1">
                    <a:tint val="75000"/>
                  </a:schemeClr>
                </a:solidFill>
              </a:defRPr>
            </a:lvl1pPr>
          </a:lstStyle>
          <a:p>
            <a:pPr>
              <a:defRPr/>
            </a:pPr>
            <a:fld id="{ABCBD5CE-FE55-485E-BA6D-0BE96853AB9F}" type="slidenum">
              <a:rPr lang="en-GB" sz="800" smtClean="0">
                <a:solidFill>
                  <a:srgbClr val="000000"/>
                </a:solidFill>
                <a:latin typeface="Arial Narrow" pitchFamily="34" charset="0"/>
              </a:rPr>
              <a:pPr>
                <a:defRPr/>
              </a:pPr>
              <a:t>‹#›</a:t>
            </a:fld>
            <a:endParaRPr lang="en-GB" sz="800" dirty="0">
              <a:solidFill>
                <a:srgbClr val="000000"/>
              </a:solidFill>
              <a:latin typeface="Arial Narrow" pitchFamily="34" charset="0"/>
            </a:endParaRPr>
          </a:p>
        </p:txBody>
      </p:sp>
      <p:sp>
        <p:nvSpPr>
          <p:cNvPr id="12" name="Rectangle 11"/>
          <p:cNvSpPr/>
          <p:nvPr userDrawn="1"/>
        </p:nvSpPr>
        <p:spPr bwMode="gray">
          <a:xfrm>
            <a:off x="4517440" y="397015"/>
            <a:ext cx="109119" cy="386054"/>
          </a:xfrm>
          <a:prstGeom prst="rect">
            <a:avLst/>
          </a:prstGeom>
          <a:solidFill>
            <a:schemeClr val="bg1"/>
          </a:solidFill>
          <a:ln w="3175" algn="ctr">
            <a:noFill/>
            <a:miter lim="800000"/>
            <a:headEnd/>
            <a:tailEnd/>
          </a:ln>
          <a:effectLst/>
        </p:spPr>
        <p:txBody>
          <a:bodyPr vert="horz" wrap="none" lIns="54000" tIns="54000" rIns="54000" bIns="54000" numCol="1" rtlCol="0" anchor="ctr" anchorCtr="0" compatLnSpc="1">
            <a:prstTxWarp prst="textNoShape">
              <a:avLst/>
            </a:prstTxWarp>
            <a:spAutoFit/>
          </a:bodyPr>
          <a:lstStyle/>
          <a:p>
            <a:pPr algn="ctr"/>
            <a:endParaRPr lang="en-GB" dirty="0">
              <a:solidFill>
                <a:srgbClr val="000000"/>
              </a:solidFill>
            </a:endParaRPr>
          </a:p>
        </p:txBody>
      </p:sp>
      <p:sp>
        <p:nvSpPr>
          <p:cNvPr id="13" name="Rectangle 26"/>
          <p:cNvSpPr>
            <a:spLocks noChangeArrowheads="1"/>
          </p:cNvSpPr>
          <p:nvPr userDrawn="1"/>
        </p:nvSpPr>
        <p:spPr bwMode="gray">
          <a:xfrm>
            <a:off x="1976422" y="652808"/>
            <a:ext cx="6912219" cy="304800"/>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p>
            <a:pPr algn="r" fontAlgn="base">
              <a:spcBef>
                <a:spcPct val="0"/>
              </a:spcBef>
              <a:spcAft>
                <a:spcPct val="0"/>
              </a:spcAft>
            </a:pPr>
            <a:r>
              <a:rPr lang="en-GB" sz="2000" dirty="0" smtClean="0">
                <a:solidFill>
                  <a:srgbClr val="000000"/>
                </a:solidFill>
              </a:rPr>
              <a:t>Private and Confidential</a:t>
            </a:r>
            <a:endParaRPr lang="en-US" dirty="0" smtClean="0">
              <a:solidFill>
                <a:srgbClr val="000000"/>
              </a:solidFill>
              <a:latin typeface="Arial" pitchFamily="34" charset="0"/>
            </a:endParaRPr>
          </a:p>
        </p:txBody>
      </p:sp>
      <p:sp>
        <p:nvSpPr>
          <p:cNvPr id="17" name="Text Placeholder 9"/>
          <p:cNvSpPr>
            <a:spLocks noGrp="1"/>
          </p:cNvSpPr>
          <p:nvPr>
            <p:ph type="body" sz="quarter" idx="10"/>
          </p:nvPr>
        </p:nvSpPr>
        <p:spPr bwMode="gray">
          <a:xfrm>
            <a:off x="240323" y="3985200"/>
            <a:ext cx="8638443" cy="1818000"/>
          </a:xfrm>
        </p:spPr>
        <p:txBody>
          <a:bodyPr numCol="2" spcCol="144000">
            <a:noAutofit/>
          </a:bodyPr>
          <a:lstStyle>
            <a:lvl1pPr>
              <a:defRPr>
                <a:solidFill>
                  <a:schemeClr val="tx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8" name="Text Placeholder 9"/>
          <p:cNvSpPr>
            <a:spLocks noGrp="1"/>
          </p:cNvSpPr>
          <p:nvPr>
            <p:ph type="body" sz="quarter" idx="11" hasCustomPrompt="1"/>
          </p:nvPr>
        </p:nvSpPr>
        <p:spPr bwMode="gray">
          <a:xfrm>
            <a:off x="7473463" y="1969201"/>
            <a:ext cx="1405303" cy="615553"/>
          </a:xfrm>
        </p:spPr>
        <p:txBody>
          <a:bodyPr numCol="1"/>
          <a:lstStyle>
            <a:lvl1pPr>
              <a:spcBef>
                <a:spcPts val="0"/>
              </a:spcBef>
              <a:defRPr sz="800" baseline="0">
                <a:solidFill>
                  <a:schemeClr val="bg2"/>
                </a:solidFill>
                <a:latin typeface="Arial" pitchFamily="34" charset="0"/>
                <a:cs typeface="Arial" pitchFamily="34" charset="0"/>
              </a:defRPr>
            </a:lvl1pPr>
            <a:lvl2pPr>
              <a:spcBef>
                <a:spcPts val="0"/>
              </a:spcBef>
              <a:defRPr sz="800">
                <a:solidFill>
                  <a:schemeClr val="bg2"/>
                </a:solidFill>
                <a:latin typeface="Arial" pitchFamily="34" charset="0"/>
                <a:cs typeface="Arial" pitchFamily="34" charset="0"/>
              </a:defRPr>
            </a:lvl2pPr>
            <a:lvl3pPr>
              <a:spcBef>
                <a:spcPts val="0"/>
              </a:spcBef>
              <a:defRPr sz="800">
                <a:solidFill>
                  <a:schemeClr val="bg2"/>
                </a:solidFill>
                <a:latin typeface="Arial" pitchFamily="34" charset="0"/>
                <a:cs typeface="Arial" pitchFamily="34" charset="0"/>
              </a:defRPr>
            </a:lvl3pPr>
            <a:lvl4pPr>
              <a:spcBef>
                <a:spcPts val="0"/>
              </a:spcBef>
              <a:defRPr sz="800">
                <a:solidFill>
                  <a:schemeClr val="bg2"/>
                </a:solidFill>
                <a:latin typeface="Arial" pitchFamily="34" charset="0"/>
                <a:cs typeface="Arial" pitchFamily="34" charset="0"/>
              </a:defRPr>
            </a:lvl4pPr>
            <a:lvl5pPr>
              <a:spcBef>
                <a:spcPts val="0"/>
              </a:spcBef>
              <a:defRPr sz="800">
                <a:solidFill>
                  <a:schemeClr val="bg2"/>
                </a:solidFill>
                <a:latin typeface="Arial" pitchFamily="34" charset="0"/>
                <a:cs typeface="Arial" pitchFamily="34" charset="0"/>
              </a:defRPr>
            </a:lvl5pPr>
          </a:lstStyle>
          <a:p>
            <a:pPr lvl="0"/>
            <a:r>
              <a:rPr lang="en-US" dirty="0" smtClean="0"/>
              <a:t>Grant Thornton address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0" name="Text Placeholder 9"/>
          <p:cNvSpPr>
            <a:spLocks noGrp="1"/>
          </p:cNvSpPr>
          <p:nvPr>
            <p:ph type="body" sz="quarter" idx="12"/>
          </p:nvPr>
        </p:nvSpPr>
        <p:spPr bwMode="gray">
          <a:xfrm>
            <a:off x="240323" y="3308401"/>
            <a:ext cx="8638443" cy="169277"/>
          </a:xfrm>
        </p:spPr>
        <p:txBody>
          <a:bodyPr numCol="1"/>
          <a:lstStyle/>
          <a:p>
            <a:pPr lvl="1"/>
            <a:endParaRPr lang="en-GB" dirty="0"/>
          </a:p>
        </p:txBody>
      </p:sp>
      <p:sp>
        <p:nvSpPr>
          <p:cNvPr id="10" name="Text Box 83"/>
          <p:cNvSpPr txBox="1">
            <a:spLocks noChangeArrowheads="1"/>
          </p:cNvSpPr>
          <p:nvPr userDrawn="1"/>
        </p:nvSpPr>
        <p:spPr bwMode="gray">
          <a:xfrm>
            <a:off x="269033" y="5991524"/>
            <a:ext cx="3575538" cy="461665"/>
          </a:xfrm>
          <a:prstGeom prst="rect">
            <a:avLst/>
          </a:prstGeom>
          <a:noFill/>
          <a:ln w="9525">
            <a:noFill/>
            <a:miter lim="800000"/>
            <a:headEnd/>
            <a:tailEnd/>
          </a:ln>
          <a:effectLst/>
        </p:spPr>
        <p:txBody>
          <a:bodyPr lIns="0" tIns="0" rIns="0" bIns="0" anchor="b">
            <a:spAutoFit/>
          </a:bodyPr>
          <a:lstStyle/>
          <a:p>
            <a:pPr fontAlgn="base">
              <a:spcBef>
                <a:spcPct val="0"/>
              </a:spcBef>
              <a:spcAft>
                <a:spcPct val="0"/>
              </a:spcAft>
              <a:tabLst>
                <a:tab pos="182563" algn="l"/>
              </a:tabLst>
            </a:pPr>
            <a:r>
              <a:rPr lang="en-GB" sz="600" b="1" dirty="0" smtClean="0">
                <a:solidFill>
                  <a:srgbClr val="4D4D4D"/>
                </a:solidFill>
                <a:latin typeface="Arial Narrow" pitchFamily="34" charset="0"/>
              </a:rPr>
              <a:t>Chartered Accountants</a:t>
            </a:r>
          </a:p>
          <a:p>
            <a:pPr fontAlgn="base">
              <a:spcBef>
                <a:spcPct val="0"/>
              </a:spcBef>
              <a:spcAft>
                <a:spcPct val="0"/>
              </a:spcAft>
              <a:tabLst>
                <a:tab pos="182563" algn="l"/>
              </a:tabLst>
            </a:pPr>
            <a:r>
              <a:rPr lang="en-GB" sz="600" dirty="0" smtClean="0">
                <a:solidFill>
                  <a:srgbClr val="4D4D4D"/>
                </a:solidFill>
                <a:latin typeface="Arial Narrow" pitchFamily="34" charset="0"/>
              </a:rPr>
              <a:t>Member firm within Grant Thornton International Ltd</a:t>
            </a:r>
          </a:p>
          <a:p>
            <a:pPr fontAlgn="base">
              <a:spcBef>
                <a:spcPct val="0"/>
              </a:spcBef>
              <a:spcAft>
                <a:spcPct val="0"/>
              </a:spcAft>
              <a:tabLst>
                <a:tab pos="182563" algn="l"/>
              </a:tabLst>
            </a:pPr>
            <a:r>
              <a:rPr lang="en-GB" sz="600" dirty="0" smtClean="0">
                <a:solidFill>
                  <a:srgbClr val="4D4D4D"/>
                </a:solidFill>
                <a:latin typeface="Arial Narrow" pitchFamily="34" charset="0"/>
              </a:rPr>
              <a:t>Grant Thornton Camelsa is a limited liability partnership registered in Zimbabwe No: OC307742. </a:t>
            </a:r>
          </a:p>
          <a:p>
            <a:pPr fontAlgn="base">
              <a:spcBef>
                <a:spcPct val="0"/>
              </a:spcBef>
              <a:spcAft>
                <a:spcPct val="0"/>
              </a:spcAft>
              <a:tabLst>
                <a:tab pos="182563" algn="l"/>
              </a:tabLst>
            </a:pPr>
            <a:r>
              <a:rPr lang="en-GB" sz="600" dirty="0" smtClean="0">
                <a:solidFill>
                  <a:srgbClr val="4D4D4D"/>
                </a:solidFill>
                <a:latin typeface="Arial Narrow" pitchFamily="34" charset="0"/>
              </a:rPr>
              <a:t>Registered office: Camelsa Business Park, 135 Enterprise Road, Highlands, Harare, Zimbabwe.</a:t>
            </a:r>
          </a:p>
          <a:p>
            <a:pPr fontAlgn="base">
              <a:spcBef>
                <a:spcPct val="0"/>
              </a:spcBef>
              <a:spcAft>
                <a:spcPct val="0"/>
              </a:spcAft>
              <a:tabLst>
                <a:tab pos="182563" algn="l"/>
              </a:tabLst>
            </a:pPr>
            <a:r>
              <a:rPr lang="en-GB" sz="600" dirty="0" smtClean="0">
                <a:solidFill>
                  <a:srgbClr val="4D4D4D"/>
                </a:solidFill>
                <a:latin typeface="Arial Narrow" pitchFamily="34" charset="0"/>
              </a:rPr>
              <a:t>A list of members is available from our registered office.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5938" y="374400"/>
            <a:ext cx="2529371" cy="862584"/>
          </a:xfrm>
          <a:prstGeom prst="rect">
            <a:avLst/>
          </a:prstGeom>
        </p:spPr>
      </p:pic>
    </p:spTree>
    <p:extLst>
      <p:ext uri="{BB962C8B-B14F-4D97-AF65-F5344CB8AC3E}">
        <p14:creationId xmlns:p14="http://schemas.microsoft.com/office/powerpoint/2010/main" val="235469087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etter 2">
    <p:spTree>
      <p:nvGrpSpPr>
        <p:cNvPr id="1" name=""/>
        <p:cNvGrpSpPr/>
        <p:nvPr/>
      </p:nvGrpSpPr>
      <p:grpSpPr>
        <a:xfrm>
          <a:off x="0" y="0"/>
          <a:ext cx="0" cy="0"/>
          <a:chOff x="0" y="0"/>
          <a:chExt cx="0" cy="0"/>
        </a:xfrm>
      </p:grpSpPr>
      <p:sp>
        <p:nvSpPr>
          <p:cNvPr id="4" name="Slide Number Placeholder 5"/>
          <p:cNvSpPr txBox="1">
            <a:spLocks/>
          </p:cNvSpPr>
          <p:nvPr userDrawn="1"/>
        </p:nvSpPr>
        <p:spPr>
          <a:xfrm>
            <a:off x="8778447" y="6598801"/>
            <a:ext cx="100990" cy="123111"/>
          </a:xfrm>
          <a:prstGeom prst="rect">
            <a:avLst/>
          </a:prstGeom>
        </p:spPr>
        <p:txBody>
          <a:bodyPr vert="horz" wrap="none" lIns="0" tIns="0" rIns="0" bIns="0" rtlCol="0" anchor="t" anchorCtr="0">
            <a:spAutoFit/>
          </a:bodyPr>
          <a:lstStyle>
            <a:lvl1pPr algn="r">
              <a:defRPr sz="1200">
                <a:solidFill>
                  <a:schemeClr val="tx1">
                    <a:tint val="75000"/>
                  </a:schemeClr>
                </a:solidFill>
              </a:defRPr>
            </a:lvl1pPr>
          </a:lstStyle>
          <a:p>
            <a:pPr>
              <a:defRPr/>
            </a:pPr>
            <a:fld id="{ABCBD5CE-FE55-485E-BA6D-0BE96853AB9F}" type="slidenum">
              <a:rPr lang="en-GB" sz="800" smtClean="0">
                <a:solidFill>
                  <a:srgbClr val="000000"/>
                </a:solidFill>
                <a:latin typeface="Arial Narrow" pitchFamily="34" charset="0"/>
              </a:rPr>
              <a:pPr>
                <a:defRPr/>
              </a:pPr>
              <a:t>‹#›</a:t>
            </a:fld>
            <a:endParaRPr lang="en-GB" sz="800" dirty="0">
              <a:solidFill>
                <a:srgbClr val="000000"/>
              </a:solidFill>
              <a:latin typeface="Arial Narrow" pitchFamily="34" charset="0"/>
            </a:endParaRPr>
          </a:p>
        </p:txBody>
      </p:sp>
      <p:sp>
        <p:nvSpPr>
          <p:cNvPr id="17" name="Text Placeholder 9"/>
          <p:cNvSpPr>
            <a:spLocks noGrp="1"/>
          </p:cNvSpPr>
          <p:nvPr>
            <p:ph type="body" sz="quarter" idx="10"/>
          </p:nvPr>
        </p:nvSpPr>
        <p:spPr>
          <a:xfrm>
            <a:off x="240323" y="1268413"/>
            <a:ext cx="8638443" cy="4464843"/>
          </a:xfrm>
        </p:spPr>
        <p:txBody>
          <a:bodyPr numCol="2" spcCol="144000">
            <a:noAutofit/>
          </a:bodyPr>
          <a:lstStyle>
            <a:lvl1pPr>
              <a:defRPr>
                <a:solidFill>
                  <a:schemeClr val="tx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Rectangle 9"/>
          <p:cNvSpPr/>
          <p:nvPr userDrawn="1"/>
        </p:nvSpPr>
        <p:spPr bwMode="gray">
          <a:xfrm>
            <a:off x="4517440" y="397015"/>
            <a:ext cx="109119" cy="386054"/>
          </a:xfrm>
          <a:prstGeom prst="rect">
            <a:avLst/>
          </a:prstGeom>
          <a:solidFill>
            <a:schemeClr val="bg1"/>
          </a:solidFill>
          <a:ln w="3175" algn="ctr">
            <a:noFill/>
            <a:miter lim="800000"/>
            <a:headEnd/>
            <a:tailEnd/>
          </a:ln>
          <a:effectLst/>
        </p:spPr>
        <p:txBody>
          <a:bodyPr vert="horz" wrap="none" lIns="54000" tIns="54000" rIns="54000" bIns="54000" numCol="1" rtlCol="0" anchor="ctr" anchorCtr="0" compatLnSpc="1">
            <a:prstTxWarp prst="textNoShape">
              <a:avLst/>
            </a:prstTxWarp>
            <a:spAutoFit/>
          </a:bodyPr>
          <a:lstStyle/>
          <a:p>
            <a:pPr algn="ctr"/>
            <a:endParaRPr lang="en-GB" dirty="0">
              <a:solidFill>
                <a:srgbClr val="000000"/>
              </a:solidFill>
            </a:endParaRPr>
          </a:p>
        </p:txBody>
      </p:sp>
      <p:sp>
        <p:nvSpPr>
          <p:cNvPr id="14" name="Rectangle 26"/>
          <p:cNvSpPr>
            <a:spLocks noChangeArrowheads="1"/>
          </p:cNvSpPr>
          <p:nvPr userDrawn="1"/>
        </p:nvSpPr>
        <p:spPr bwMode="gray">
          <a:xfrm>
            <a:off x="1976422" y="652808"/>
            <a:ext cx="6912219" cy="304800"/>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p>
            <a:pPr algn="r" fontAlgn="base">
              <a:spcBef>
                <a:spcPct val="0"/>
              </a:spcBef>
              <a:spcAft>
                <a:spcPct val="0"/>
              </a:spcAft>
            </a:pPr>
            <a:r>
              <a:rPr lang="en-GB" sz="2000" dirty="0" smtClean="0">
                <a:solidFill>
                  <a:srgbClr val="000000"/>
                </a:solidFill>
              </a:rPr>
              <a:t>Private and Confidential</a:t>
            </a:r>
            <a:endParaRPr lang="en-US" dirty="0" smtClean="0">
              <a:solidFill>
                <a:srgbClr val="000000"/>
              </a:solidFill>
              <a:latin typeface="Arial" pitchFamily="34" charset="0"/>
            </a:endParaRPr>
          </a:p>
        </p:txBody>
      </p:sp>
      <p:sp>
        <p:nvSpPr>
          <p:cNvPr id="9" name="Text Box 83"/>
          <p:cNvSpPr txBox="1">
            <a:spLocks noChangeArrowheads="1"/>
          </p:cNvSpPr>
          <p:nvPr userDrawn="1"/>
        </p:nvSpPr>
        <p:spPr bwMode="gray">
          <a:xfrm>
            <a:off x="269033" y="5991524"/>
            <a:ext cx="3575538" cy="461665"/>
          </a:xfrm>
          <a:prstGeom prst="rect">
            <a:avLst/>
          </a:prstGeom>
          <a:noFill/>
          <a:ln w="9525">
            <a:noFill/>
            <a:miter lim="800000"/>
            <a:headEnd/>
            <a:tailEnd/>
          </a:ln>
          <a:effectLst/>
        </p:spPr>
        <p:txBody>
          <a:bodyPr lIns="0" tIns="0" rIns="0" bIns="0" anchor="b">
            <a:spAutoFit/>
          </a:bodyPr>
          <a:lstStyle/>
          <a:p>
            <a:pPr fontAlgn="base">
              <a:spcBef>
                <a:spcPct val="0"/>
              </a:spcBef>
              <a:spcAft>
                <a:spcPct val="0"/>
              </a:spcAft>
              <a:tabLst>
                <a:tab pos="182563" algn="l"/>
              </a:tabLst>
            </a:pPr>
            <a:r>
              <a:rPr lang="en-GB" sz="600" b="1" dirty="0" smtClean="0">
                <a:solidFill>
                  <a:srgbClr val="4D4D4D"/>
                </a:solidFill>
                <a:latin typeface="Arial Narrow" pitchFamily="34" charset="0"/>
              </a:rPr>
              <a:t>Chartered Accountants</a:t>
            </a:r>
          </a:p>
          <a:p>
            <a:pPr fontAlgn="base">
              <a:spcBef>
                <a:spcPct val="0"/>
              </a:spcBef>
              <a:spcAft>
                <a:spcPct val="0"/>
              </a:spcAft>
              <a:tabLst>
                <a:tab pos="182563" algn="l"/>
              </a:tabLst>
            </a:pPr>
            <a:r>
              <a:rPr lang="en-GB" sz="600" dirty="0" smtClean="0">
                <a:solidFill>
                  <a:srgbClr val="4D4D4D"/>
                </a:solidFill>
                <a:latin typeface="Arial Narrow" pitchFamily="34" charset="0"/>
              </a:rPr>
              <a:t>Member firm within Grant Thornton International Ltd</a:t>
            </a:r>
          </a:p>
          <a:p>
            <a:pPr fontAlgn="base">
              <a:spcBef>
                <a:spcPct val="0"/>
              </a:spcBef>
              <a:spcAft>
                <a:spcPct val="0"/>
              </a:spcAft>
              <a:tabLst>
                <a:tab pos="182563" algn="l"/>
              </a:tabLst>
            </a:pPr>
            <a:r>
              <a:rPr lang="en-GB" sz="600" dirty="0" smtClean="0">
                <a:solidFill>
                  <a:srgbClr val="4D4D4D"/>
                </a:solidFill>
                <a:latin typeface="Arial Narrow" pitchFamily="34" charset="0"/>
              </a:rPr>
              <a:t>Grant Thornton Camelsa is a limited liability partnership registered in Zimbabwe No: OC307742. </a:t>
            </a:r>
          </a:p>
          <a:p>
            <a:pPr fontAlgn="base">
              <a:spcBef>
                <a:spcPct val="0"/>
              </a:spcBef>
              <a:spcAft>
                <a:spcPct val="0"/>
              </a:spcAft>
              <a:tabLst>
                <a:tab pos="182563" algn="l"/>
              </a:tabLst>
            </a:pPr>
            <a:r>
              <a:rPr lang="en-GB" sz="600" dirty="0" smtClean="0">
                <a:solidFill>
                  <a:srgbClr val="4D4D4D"/>
                </a:solidFill>
                <a:latin typeface="Arial Narrow" pitchFamily="34" charset="0"/>
              </a:rPr>
              <a:t>Registered office: Camelsa Business Park, 135 Enterprise Road, Highlands, Harare, Zimbabwe.</a:t>
            </a:r>
          </a:p>
          <a:p>
            <a:pPr fontAlgn="base">
              <a:spcBef>
                <a:spcPct val="0"/>
              </a:spcBef>
              <a:spcAft>
                <a:spcPct val="0"/>
              </a:spcAft>
              <a:tabLst>
                <a:tab pos="182563" algn="l"/>
              </a:tabLst>
            </a:pPr>
            <a:r>
              <a:rPr lang="en-GB" sz="600" dirty="0" smtClean="0">
                <a:solidFill>
                  <a:srgbClr val="4D4D4D"/>
                </a:solidFill>
                <a:latin typeface="Arial Narrow" pitchFamily="34" charset="0"/>
              </a:rPr>
              <a:t>A list of members is available from our registered office.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40" y="37020"/>
            <a:ext cx="2104527" cy="1036320"/>
          </a:xfrm>
          <a:prstGeom prst="rect">
            <a:avLst/>
          </a:prstGeom>
        </p:spPr>
      </p:pic>
    </p:spTree>
    <p:extLst>
      <p:ext uri="{BB962C8B-B14F-4D97-AF65-F5344CB8AC3E}">
        <p14:creationId xmlns:p14="http://schemas.microsoft.com/office/powerpoint/2010/main" val="29032533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6BE672-8490-4ACE-A7FB-9CDC04C9F712}" type="datetimeFigureOut">
              <a:rPr lang="en-US" smtClean="0"/>
              <a:pPr/>
              <a:t>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4DC4A5-0A3B-4117-919F-8EA409B45AAA}" type="slidenum">
              <a:rPr lang="en-US" smtClean="0"/>
              <a:pPr/>
              <a:t>‹#›</a:t>
            </a:fld>
            <a:endParaRPr lang="en-US" dirty="0"/>
          </a:p>
        </p:txBody>
      </p:sp>
    </p:spTree>
    <p:extLst>
      <p:ext uri="{BB962C8B-B14F-4D97-AF65-F5344CB8AC3E}">
        <p14:creationId xmlns:p14="http://schemas.microsoft.com/office/powerpoint/2010/main" val="494496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6BE672-8490-4ACE-A7FB-9CDC04C9F712}" type="datetimeFigureOut">
              <a:rPr lang="en-US" smtClean="0"/>
              <a:pPr/>
              <a:t>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4DC4A5-0A3B-4117-919F-8EA409B45AAA}" type="slidenum">
              <a:rPr lang="en-US" smtClean="0"/>
              <a:pPr/>
              <a:t>‹#›</a:t>
            </a:fld>
            <a:endParaRPr lang="en-US" dirty="0"/>
          </a:p>
        </p:txBody>
      </p:sp>
    </p:spTree>
    <p:extLst>
      <p:ext uri="{BB962C8B-B14F-4D97-AF65-F5344CB8AC3E}">
        <p14:creationId xmlns:p14="http://schemas.microsoft.com/office/powerpoint/2010/main" val="3489253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6BE672-8490-4ACE-A7FB-9CDC04C9F712}" type="datetimeFigureOut">
              <a:rPr lang="en-US" smtClean="0"/>
              <a:pPr/>
              <a:t>2/8/2016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04DC4A5-0A3B-4117-919F-8EA409B45AAA}" type="slidenum">
              <a:rPr lang="en-US" smtClean="0"/>
              <a:pPr/>
              <a:t>‹#›</a:t>
            </a:fld>
            <a:endParaRPr lang="en-US" dirty="0"/>
          </a:p>
        </p:txBody>
      </p:sp>
    </p:spTree>
    <p:extLst>
      <p:ext uri="{BB962C8B-B14F-4D97-AF65-F5344CB8AC3E}">
        <p14:creationId xmlns:p14="http://schemas.microsoft.com/office/powerpoint/2010/main" val="2280868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6BE672-8490-4ACE-A7FB-9CDC04C9F712}" type="datetimeFigureOut">
              <a:rPr lang="en-US" smtClean="0"/>
              <a:pPr/>
              <a:t>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04DC4A5-0A3B-4117-919F-8EA409B45AAA}" type="slidenum">
              <a:rPr lang="en-US" smtClean="0"/>
              <a:pPr/>
              <a:t>‹#›</a:t>
            </a:fld>
            <a:endParaRPr lang="en-US" dirty="0"/>
          </a:p>
        </p:txBody>
      </p:sp>
    </p:spTree>
    <p:extLst>
      <p:ext uri="{BB962C8B-B14F-4D97-AF65-F5344CB8AC3E}">
        <p14:creationId xmlns:p14="http://schemas.microsoft.com/office/powerpoint/2010/main" val="764404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6BE672-8490-4ACE-A7FB-9CDC04C9F712}" type="datetimeFigureOut">
              <a:rPr lang="en-US" smtClean="0"/>
              <a:pPr/>
              <a:t>2/8/2016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04DC4A5-0A3B-4117-919F-8EA409B45AAA}" type="slidenum">
              <a:rPr lang="en-US" smtClean="0"/>
              <a:pPr/>
              <a:t>‹#›</a:t>
            </a:fld>
            <a:endParaRPr lang="en-US" dirty="0"/>
          </a:p>
        </p:txBody>
      </p:sp>
    </p:spTree>
    <p:extLst>
      <p:ext uri="{BB962C8B-B14F-4D97-AF65-F5344CB8AC3E}">
        <p14:creationId xmlns:p14="http://schemas.microsoft.com/office/powerpoint/2010/main" val="1580967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6BE672-8490-4ACE-A7FB-9CDC04C9F712}" type="datetimeFigureOut">
              <a:rPr lang="en-US" smtClean="0"/>
              <a:pPr/>
              <a:t>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4DC4A5-0A3B-4117-919F-8EA409B45AAA}" type="slidenum">
              <a:rPr lang="en-US" smtClean="0"/>
              <a:pPr/>
              <a:t>‹#›</a:t>
            </a:fld>
            <a:endParaRPr lang="en-US" dirty="0"/>
          </a:p>
        </p:txBody>
      </p:sp>
    </p:spTree>
    <p:extLst>
      <p:ext uri="{BB962C8B-B14F-4D97-AF65-F5344CB8AC3E}">
        <p14:creationId xmlns:p14="http://schemas.microsoft.com/office/powerpoint/2010/main" val="192575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6BE672-8490-4ACE-A7FB-9CDC04C9F712}" type="datetimeFigureOut">
              <a:rPr lang="en-US" smtClean="0"/>
              <a:pPr/>
              <a:t>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4DC4A5-0A3B-4117-919F-8EA409B45AAA}" type="slidenum">
              <a:rPr lang="en-US" smtClean="0"/>
              <a:pPr/>
              <a:t>‹#›</a:t>
            </a:fld>
            <a:endParaRPr lang="en-US" dirty="0"/>
          </a:p>
        </p:txBody>
      </p:sp>
    </p:spTree>
    <p:extLst>
      <p:ext uri="{BB962C8B-B14F-4D97-AF65-F5344CB8AC3E}">
        <p14:creationId xmlns:p14="http://schemas.microsoft.com/office/powerpoint/2010/main" val="394014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ags" Target="../tags/tag1.xml"/><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6BE672-8490-4ACE-A7FB-9CDC04C9F712}" type="datetimeFigureOut">
              <a:rPr lang="en-US" smtClean="0"/>
              <a:pPr/>
              <a:t>2/8/2016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4DC4A5-0A3B-4117-919F-8EA409B45AAA}" type="slidenum">
              <a:rPr lang="en-US" smtClean="0"/>
              <a:pPr/>
              <a:t>‹#›</a:t>
            </a:fld>
            <a:endParaRPr lang="en-US" dirty="0"/>
          </a:p>
        </p:txBody>
      </p:sp>
    </p:spTree>
    <p:extLst>
      <p:ext uri="{BB962C8B-B14F-4D97-AF65-F5344CB8AC3E}">
        <p14:creationId xmlns:p14="http://schemas.microsoft.com/office/powerpoint/2010/main" val="367785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252046" y="520101"/>
            <a:ext cx="8639908" cy="442035"/>
          </a:xfrm>
          <a:prstGeom prst="rect">
            <a:avLst/>
          </a:prstGeom>
        </p:spPr>
        <p:txBody>
          <a:bodyPr vert="horz" wrap="square" lIns="0" tIns="72000" rIns="0" bIns="0" rtlCol="0" anchor="t" anchorCtr="0">
            <a:spAutoFit/>
          </a:bodyPr>
          <a:lstStyle/>
          <a:p>
            <a:r>
              <a:rPr lang="en-US" dirty="0" smtClean="0"/>
              <a:t>Page heading</a:t>
            </a:r>
            <a:endParaRPr lang="en-GB" dirty="0"/>
          </a:p>
        </p:txBody>
      </p:sp>
      <p:sp>
        <p:nvSpPr>
          <p:cNvPr id="3" name="Text Placeholder 2"/>
          <p:cNvSpPr>
            <a:spLocks noGrp="1"/>
          </p:cNvSpPr>
          <p:nvPr>
            <p:ph type="body" idx="1"/>
          </p:nvPr>
        </p:nvSpPr>
        <p:spPr bwMode="gray">
          <a:xfrm>
            <a:off x="252046" y="1268414"/>
            <a:ext cx="8639908" cy="1036181"/>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3" name="Copyright1"/>
          <p:cNvSpPr txBox="1">
            <a:spLocks noChangeArrowheads="1"/>
          </p:cNvSpPr>
          <p:nvPr>
            <p:custDataLst>
              <p:tags r:id="rId11"/>
            </p:custDataLst>
          </p:nvPr>
        </p:nvSpPr>
        <p:spPr bwMode="gray">
          <a:xfrm>
            <a:off x="252047" y="6597650"/>
            <a:ext cx="4254012" cy="2159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nSpc>
                <a:spcPct val="90000"/>
              </a:lnSpc>
              <a:tabLst>
                <a:tab pos="2244725" algn="l"/>
              </a:tabLst>
            </a:pPr>
            <a:r>
              <a:rPr lang="en-ZW" sz="700" dirty="0" smtClean="0">
                <a:solidFill>
                  <a:srgbClr val="808080"/>
                </a:solidFill>
                <a:latin typeface="Arial Narrow" pitchFamily="34" charset="0"/>
                <a:ea typeface="MS Mincho" pitchFamily="49" charset="-128"/>
              </a:rPr>
              <a:t>©  2013 Grant Thornton   |   Zimbabwe National Budget 2014 Summary   |   19 December 2013</a:t>
            </a:r>
            <a:endParaRPr lang="en-US" sz="700" dirty="0">
              <a:solidFill>
                <a:srgbClr val="000000"/>
              </a:solidFill>
              <a:latin typeface="Arial Narrow" pitchFamily="34" charset="0"/>
            </a:endParaRPr>
          </a:p>
        </p:txBody>
      </p:sp>
      <p:sp>
        <p:nvSpPr>
          <p:cNvPr id="6" name="Line 3"/>
          <p:cNvSpPr>
            <a:spLocks noChangeShapeType="1"/>
          </p:cNvSpPr>
          <p:nvPr/>
        </p:nvSpPr>
        <p:spPr bwMode="gray">
          <a:xfrm>
            <a:off x="252046" y="531813"/>
            <a:ext cx="8639908" cy="0"/>
          </a:xfrm>
          <a:prstGeom prst="line">
            <a:avLst/>
          </a:prstGeom>
          <a:noFill/>
          <a:ln w="3175">
            <a:solidFill>
              <a:srgbClr val="828282"/>
            </a:solidFill>
            <a:round/>
            <a:headEnd/>
            <a:tailEnd/>
          </a:ln>
          <a:effectLst/>
        </p:spPr>
        <p:txBody>
          <a:bodyPr vert="horz" wrap="square" lIns="54000" tIns="54000" rIns="54000" bIns="54000" numCol="1" anchor="t" anchorCtr="1" compatLnSpc="1">
            <a:prstTxWarp prst="textNoShape">
              <a:avLst/>
            </a:prstTxWarp>
            <a:spAutoFit/>
          </a:bodyPr>
          <a:lstStyle/>
          <a:p>
            <a:endParaRPr lang="en-GB" sz="2400"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timing>
    <p:tnLst>
      <p:par>
        <p:cTn id="1" dur="indefinite" restart="never" nodeType="tmRoot"/>
      </p:par>
    </p:tnLst>
  </p:timing>
  <p:txStyles>
    <p:titleStyle>
      <a:lvl1pPr algn="l" defTabSz="914400" rtl="0" eaLnBrk="1" latinLnBrk="0" hangingPunct="1">
        <a:lnSpc>
          <a:spcPct val="100000"/>
        </a:lnSpc>
        <a:spcBef>
          <a:spcPct val="0"/>
        </a:spcBef>
        <a:buNone/>
        <a:defRPr lang="en-GB" sz="2400" kern="1200" dirty="0">
          <a:solidFill>
            <a:schemeClr val="tx1"/>
          </a:solidFill>
          <a:latin typeface="Garamond" pitchFamily="18"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100000"/>
        </a:lnSpc>
        <a:spcBef>
          <a:spcPts val="400"/>
        </a:spcBef>
        <a:buFont typeface="Arial" pitchFamily="34" charset="0"/>
        <a:buNone/>
        <a:defRPr sz="900" b="0" kern="1200">
          <a:solidFill>
            <a:schemeClr val="accent1"/>
          </a:solidFill>
          <a:latin typeface="Arial Black" pitchFamily="34" charset="0"/>
          <a:ea typeface="+mn-ea"/>
          <a:cs typeface="Arial" pitchFamily="34" charset="0"/>
        </a:defRPr>
      </a:lvl1pPr>
      <a:lvl2pPr marL="0" indent="0" algn="l" defTabSz="914400" rtl="0" eaLnBrk="1" latinLnBrk="0" hangingPunct="1">
        <a:lnSpc>
          <a:spcPct val="100000"/>
        </a:lnSpc>
        <a:spcBef>
          <a:spcPts val="400"/>
        </a:spcBef>
        <a:buFont typeface="Arial" pitchFamily="34" charset="0"/>
        <a:buNone/>
        <a:defRPr sz="1100" kern="1200">
          <a:solidFill>
            <a:schemeClr val="tx1"/>
          </a:solidFill>
          <a:latin typeface="+mn-lt"/>
          <a:ea typeface="+mn-ea"/>
          <a:cs typeface="+mn-cs"/>
        </a:defRPr>
      </a:lvl2pPr>
      <a:lvl3pPr marL="177800" indent="-177800" algn="l" defTabSz="914400" rtl="0" eaLnBrk="1" latinLnBrk="0" hangingPunct="1">
        <a:lnSpc>
          <a:spcPct val="100000"/>
        </a:lnSpc>
        <a:spcBef>
          <a:spcPts val="400"/>
        </a:spcBef>
        <a:buClr>
          <a:schemeClr val="bg2"/>
        </a:buClr>
        <a:buFont typeface="Wingdings 2" pitchFamily="18" charset="2"/>
        <a:buChar char=""/>
        <a:defRPr sz="1100" kern="1200">
          <a:solidFill>
            <a:schemeClr val="tx1"/>
          </a:solidFill>
          <a:latin typeface="+mn-lt"/>
          <a:ea typeface="+mn-ea"/>
          <a:cs typeface="+mn-cs"/>
        </a:defRPr>
      </a:lvl3pPr>
      <a:lvl4pPr marL="361950" indent="-184150" algn="l" defTabSz="914400" rtl="0" eaLnBrk="1" latinLnBrk="0" hangingPunct="1">
        <a:lnSpc>
          <a:spcPct val="100000"/>
        </a:lnSpc>
        <a:spcBef>
          <a:spcPts val="400"/>
        </a:spcBef>
        <a:buClr>
          <a:schemeClr val="bg2"/>
        </a:buClr>
        <a:buFont typeface="Symbol" pitchFamily="18" charset="2"/>
        <a:buChar char=""/>
        <a:tabLst/>
        <a:defRPr sz="1100" kern="1200">
          <a:solidFill>
            <a:schemeClr val="tx1"/>
          </a:solidFill>
          <a:latin typeface="+mn-lt"/>
          <a:ea typeface="+mn-ea"/>
          <a:cs typeface="+mn-cs"/>
        </a:defRPr>
      </a:lvl4pPr>
      <a:lvl5pPr marL="539750" indent="-177800" algn="l" defTabSz="914400" rtl="0" eaLnBrk="1" latinLnBrk="0" hangingPunct="1">
        <a:lnSpc>
          <a:spcPct val="100000"/>
        </a:lnSpc>
        <a:spcBef>
          <a:spcPts val="400"/>
        </a:spcBef>
        <a:buClr>
          <a:schemeClr val="bg2"/>
        </a:buClr>
        <a:buFont typeface="Symbol" pitchFamily="18" charset="2"/>
        <a:buChar char=""/>
        <a:defRPr sz="1100" kern="1200">
          <a:solidFill>
            <a:schemeClr val="tx1"/>
          </a:solidFill>
          <a:latin typeface="+mn-lt"/>
          <a:ea typeface="+mn-ea"/>
          <a:cs typeface="+mn-cs"/>
        </a:defRPr>
      </a:lvl5pPr>
      <a:lvl6pPr marL="717550" indent="-177800" algn="l" defTabSz="914400" rtl="0" eaLnBrk="1" latinLnBrk="0" hangingPunct="1">
        <a:lnSpc>
          <a:spcPct val="100000"/>
        </a:lnSpc>
        <a:spcBef>
          <a:spcPts val="400"/>
        </a:spcBef>
        <a:buClr>
          <a:schemeClr val="bg2"/>
        </a:buClr>
        <a:buFont typeface="Symbol" pitchFamily="18" charset="2"/>
        <a:buChar char=""/>
        <a:defRPr sz="1000" kern="1200">
          <a:solidFill>
            <a:schemeClr val="tx1"/>
          </a:solidFill>
          <a:latin typeface="+mn-lt"/>
          <a:ea typeface="+mn-ea"/>
          <a:cs typeface="+mn-cs"/>
        </a:defRPr>
      </a:lvl6pPr>
      <a:lvl7pPr marL="895350" indent="-177800" algn="l" defTabSz="914400" rtl="0" eaLnBrk="1" latinLnBrk="0" hangingPunct="1">
        <a:lnSpc>
          <a:spcPct val="100000"/>
        </a:lnSpc>
        <a:spcBef>
          <a:spcPts val="400"/>
        </a:spcBef>
        <a:buClr>
          <a:schemeClr val="bg2"/>
        </a:buClr>
        <a:buFont typeface="Symbol" pitchFamily="18" charset="2"/>
        <a:buChar char=""/>
        <a:defRPr sz="1000" kern="1200">
          <a:solidFill>
            <a:schemeClr val="tx1"/>
          </a:solidFill>
          <a:latin typeface="+mn-lt"/>
          <a:ea typeface="+mn-ea"/>
          <a:cs typeface="+mn-cs"/>
        </a:defRPr>
      </a:lvl7pPr>
      <a:lvl8pPr marL="1079500" indent="-184150" algn="l" defTabSz="914400" rtl="0" eaLnBrk="1" latinLnBrk="0" hangingPunct="1">
        <a:lnSpc>
          <a:spcPct val="100000"/>
        </a:lnSpc>
        <a:spcBef>
          <a:spcPts val="400"/>
        </a:spcBef>
        <a:buClr>
          <a:schemeClr val="bg2"/>
        </a:buClr>
        <a:buFont typeface="Symbol" pitchFamily="18" charset="2"/>
        <a:buChar char=""/>
        <a:defRPr sz="1000" kern="1200">
          <a:solidFill>
            <a:schemeClr val="tx1"/>
          </a:solidFill>
          <a:latin typeface="+mn-lt"/>
          <a:ea typeface="+mn-ea"/>
          <a:cs typeface="+mn-cs"/>
        </a:defRPr>
      </a:lvl8pPr>
      <a:lvl9pPr marL="1257300" indent="-177800" algn="l" defTabSz="914400" rtl="0" eaLnBrk="1" latinLnBrk="0" hangingPunct="1">
        <a:lnSpc>
          <a:spcPct val="100000"/>
        </a:lnSpc>
        <a:spcBef>
          <a:spcPts val="400"/>
        </a:spcBef>
        <a:buClr>
          <a:schemeClr val="bg2"/>
        </a:buClr>
        <a:buFont typeface="Symbol" pitchFamily="18" charset="2"/>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emf"/><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slideLayout" Target="../slideLayouts/slideLayout2.xml"/><Relationship Id="rId7" Type="http://schemas.openxmlformats.org/officeDocument/2006/relationships/image" Target="../media/image16.emf"/><Relationship Id="rId2" Type="http://schemas.openxmlformats.org/officeDocument/2006/relationships/tags" Target="../tags/tag15.xml"/><Relationship Id="rId1" Type="http://schemas.openxmlformats.org/officeDocument/2006/relationships/vmlDrawing" Target="../drawings/vmlDrawing1.vml"/><Relationship Id="rId6" Type="http://schemas.openxmlformats.org/officeDocument/2006/relationships/package" Target="../embeddings/Microsoft_Excel_Worksheet1.xlsx"/><Relationship Id="rId5" Type="http://schemas.openxmlformats.org/officeDocument/2006/relationships/oleObject" Target="../embeddings/oleObject1.bin"/><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tags" Target="../tags/tag19.xml"/><Relationship Id="rId6" Type="http://schemas.openxmlformats.org/officeDocument/2006/relationships/image" Target="../media/image21.emf"/><Relationship Id="rId5" Type="http://schemas.openxmlformats.org/officeDocument/2006/relationships/image" Target="../media/image20.pn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7.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24.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29.emf"/></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3543782"/>
            <a:ext cx="4038600" cy="3284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1"/>
          <p:cNvSpPr txBox="1">
            <a:spLocks/>
          </p:cNvSpPr>
          <p:nvPr/>
        </p:nvSpPr>
        <p:spPr>
          <a:xfrm>
            <a:off x="262314" y="2632743"/>
            <a:ext cx="7129086" cy="553948"/>
          </a:xfrm>
          <a:prstGeom prst="rect">
            <a:avLst/>
          </a:prstGeom>
        </p:spPr>
        <p:txBody>
          <a:bodyPr/>
          <a:lstStyle>
            <a:lvl1pPr marL="340765" indent="-340765" algn="l" rtl="0" eaLnBrk="1" fontAlgn="base" hangingPunct="1">
              <a:spcBef>
                <a:spcPct val="20000"/>
              </a:spcBef>
              <a:spcAft>
                <a:spcPct val="0"/>
              </a:spcAft>
              <a:buChar char="•"/>
              <a:defRPr sz="2800">
                <a:solidFill>
                  <a:schemeClr val="tx1"/>
                </a:solidFill>
                <a:latin typeface="+mn-lt"/>
                <a:ea typeface="+mn-ea"/>
                <a:cs typeface="+mn-cs"/>
              </a:defRPr>
            </a:lvl1pPr>
            <a:lvl2pPr marL="738363" indent="-283975" algn="l" rtl="0" eaLnBrk="1" fontAlgn="base" hangingPunct="1">
              <a:spcBef>
                <a:spcPct val="20000"/>
              </a:spcBef>
              <a:spcAft>
                <a:spcPct val="0"/>
              </a:spcAft>
              <a:buChar char="–"/>
              <a:defRPr sz="2800">
                <a:solidFill>
                  <a:schemeClr val="tx1"/>
                </a:solidFill>
                <a:latin typeface="+mn-lt"/>
              </a:defRPr>
            </a:lvl2pPr>
            <a:lvl3pPr marL="1135953" indent="-227179" algn="l" rtl="0" eaLnBrk="1" fontAlgn="base" hangingPunct="1">
              <a:spcBef>
                <a:spcPct val="20000"/>
              </a:spcBef>
              <a:spcAft>
                <a:spcPct val="0"/>
              </a:spcAft>
              <a:buChar char="•"/>
              <a:defRPr sz="2800">
                <a:solidFill>
                  <a:schemeClr val="tx1"/>
                </a:solidFill>
                <a:latin typeface="+mn-lt"/>
              </a:defRPr>
            </a:lvl3pPr>
            <a:lvl4pPr marL="1590336" indent="-227179" algn="l" rtl="0" eaLnBrk="1" fontAlgn="base" hangingPunct="1">
              <a:spcBef>
                <a:spcPct val="20000"/>
              </a:spcBef>
              <a:spcAft>
                <a:spcPct val="0"/>
              </a:spcAft>
              <a:buChar char="–"/>
              <a:defRPr sz="2800">
                <a:solidFill>
                  <a:schemeClr val="tx1"/>
                </a:solidFill>
                <a:latin typeface="+mn-lt"/>
              </a:defRPr>
            </a:lvl4pPr>
            <a:lvl5pPr marL="2044718" indent="-227179" algn="l" rtl="0" eaLnBrk="1" fontAlgn="base" hangingPunct="1">
              <a:spcBef>
                <a:spcPct val="20000"/>
              </a:spcBef>
              <a:spcAft>
                <a:spcPct val="0"/>
              </a:spcAft>
              <a:buChar char="»"/>
              <a:defRPr sz="2800">
                <a:solidFill>
                  <a:schemeClr val="tx1"/>
                </a:solidFill>
                <a:latin typeface="+mn-lt"/>
              </a:defRPr>
            </a:lvl5pPr>
            <a:lvl6pPr marL="2499101" indent="-227179" algn="l" rtl="0" eaLnBrk="1" fontAlgn="base" hangingPunct="1">
              <a:spcBef>
                <a:spcPct val="20000"/>
              </a:spcBef>
              <a:spcAft>
                <a:spcPct val="0"/>
              </a:spcAft>
              <a:buChar char="»"/>
              <a:defRPr sz="2800">
                <a:solidFill>
                  <a:schemeClr val="tx1"/>
                </a:solidFill>
                <a:latin typeface="+mn-lt"/>
              </a:defRPr>
            </a:lvl6pPr>
            <a:lvl7pPr marL="2953483" indent="-227179" algn="l" rtl="0" eaLnBrk="1" fontAlgn="base" hangingPunct="1">
              <a:spcBef>
                <a:spcPct val="20000"/>
              </a:spcBef>
              <a:spcAft>
                <a:spcPct val="0"/>
              </a:spcAft>
              <a:buChar char="»"/>
              <a:defRPr sz="2800">
                <a:solidFill>
                  <a:schemeClr val="tx1"/>
                </a:solidFill>
                <a:latin typeface="+mn-lt"/>
              </a:defRPr>
            </a:lvl7pPr>
            <a:lvl8pPr marL="3407864" indent="-227179" algn="l" rtl="0" eaLnBrk="1" fontAlgn="base" hangingPunct="1">
              <a:spcBef>
                <a:spcPct val="20000"/>
              </a:spcBef>
              <a:spcAft>
                <a:spcPct val="0"/>
              </a:spcAft>
              <a:buChar char="»"/>
              <a:defRPr sz="2800">
                <a:solidFill>
                  <a:schemeClr val="tx1"/>
                </a:solidFill>
                <a:latin typeface="+mn-lt"/>
              </a:defRPr>
            </a:lvl8pPr>
            <a:lvl9pPr marL="3862246" indent="-227179" algn="l" rtl="0" eaLnBrk="1" fontAlgn="base" hangingPunct="1">
              <a:spcBef>
                <a:spcPct val="20000"/>
              </a:spcBef>
              <a:spcAft>
                <a:spcPct val="0"/>
              </a:spcAft>
              <a:buChar char="»"/>
              <a:defRPr sz="2800">
                <a:solidFill>
                  <a:schemeClr val="tx1"/>
                </a:solidFill>
                <a:latin typeface="+mn-lt"/>
              </a:defRPr>
            </a:lvl9pPr>
          </a:lstStyle>
          <a:p>
            <a:pPr marL="0" indent="0">
              <a:buNone/>
            </a:pPr>
            <a:r>
              <a:rPr lang="en-US" b="1" dirty="0" smtClean="0">
                <a:solidFill>
                  <a:srgbClr val="7030A0"/>
                </a:solidFill>
              </a:rPr>
              <a:t>Zimbabwe National Budget Brief 2016</a:t>
            </a:r>
            <a:endParaRPr lang="en-US" b="1" dirty="0">
              <a:solidFill>
                <a:srgbClr val="7030A0"/>
              </a:solidFill>
            </a:endParaRPr>
          </a:p>
        </p:txBody>
      </p:sp>
      <p:sp>
        <p:nvSpPr>
          <p:cNvPr id="5" name="Text Placeholder 2"/>
          <p:cNvSpPr txBox="1">
            <a:spLocks/>
          </p:cNvSpPr>
          <p:nvPr/>
        </p:nvSpPr>
        <p:spPr>
          <a:xfrm>
            <a:off x="238174" y="3186691"/>
            <a:ext cx="7686626" cy="666849"/>
          </a:xfrm>
          <a:prstGeom prst="rect">
            <a:avLst/>
          </a:prstGeom>
        </p:spPr>
        <p:txBody>
          <a:bodyPr/>
          <a:lstStyle>
            <a:lvl1pPr marL="340765" indent="-340765" algn="l" rtl="0" eaLnBrk="1" fontAlgn="base" hangingPunct="1">
              <a:spcBef>
                <a:spcPct val="20000"/>
              </a:spcBef>
              <a:spcAft>
                <a:spcPct val="0"/>
              </a:spcAft>
              <a:buChar char="•"/>
              <a:defRPr sz="2800">
                <a:solidFill>
                  <a:schemeClr val="tx1"/>
                </a:solidFill>
                <a:latin typeface="+mn-lt"/>
                <a:ea typeface="+mn-ea"/>
                <a:cs typeface="+mn-cs"/>
              </a:defRPr>
            </a:lvl1pPr>
            <a:lvl2pPr marL="738363" indent="-283975" algn="l" rtl="0" eaLnBrk="1" fontAlgn="base" hangingPunct="1">
              <a:spcBef>
                <a:spcPct val="20000"/>
              </a:spcBef>
              <a:spcAft>
                <a:spcPct val="0"/>
              </a:spcAft>
              <a:buChar char="–"/>
              <a:defRPr sz="2800">
                <a:solidFill>
                  <a:schemeClr val="tx1"/>
                </a:solidFill>
                <a:latin typeface="+mn-lt"/>
              </a:defRPr>
            </a:lvl2pPr>
            <a:lvl3pPr marL="1135953" indent="-227179" algn="l" rtl="0" eaLnBrk="1" fontAlgn="base" hangingPunct="1">
              <a:spcBef>
                <a:spcPct val="20000"/>
              </a:spcBef>
              <a:spcAft>
                <a:spcPct val="0"/>
              </a:spcAft>
              <a:buChar char="•"/>
              <a:defRPr sz="2800">
                <a:solidFill>
                  <a:schemeClr val="tx1"/>
                </a:solidFill>
                <a:latin typeface="+mn-lt"/>
              </a:defRPr>
            </a:lvl3pPr>
            <a:lvl4pPr marL="1590336" indent="-227179" algn="l" rtl="0" eaLnBrk="1" fontAlgn="base" hangingPunct="1">
              <a:spcBef>
                <a:spcPct val="20000"/>
              </a:spcBef>
              <a:spcAft>
                <a:spcPct val="0"/>
              </a:spcAft>
              <a:buChar char="–"/>
              <a:defRPr sz="2800">
                <a:solidFill>
                  <a:schemeClr val="tx1"/>
                </a:solidFill>
                <a:latin typeface="+mn-lt"/>
              </a:defRPr>
            </a:lvl4pPr>
            <a:lvl5pPr marL="2044718" indent="-227179" algn="l" rtl="0" eaLnBrk="1" fontAlgn="base" hangingPunct="1">
              <a:spcBef>
                <a:spcPct val="20000"/>
              </a:spcBef>
              <a:spcAft>
                <a:spcPct val="0"/>
              </a:spcAft>
              <a:buChar char="»"/>
              <a:defRPr sz="2800">
                <a:solidFill>
                  <a:schemeClr val="tx1"/>
                </a:solidFill>
                <a:latin typeface="+mn-lt"/>
              </a:defRPr>
            </a:lvl5pPr>
            <a:lvl6pPr marL="2499101" indent="-227179" algn="l" rtl="0" eaLnBrk="1" fontAlgn="base" hangingPunct="1">
              <a:spcBef>
                <a:spcPct val="20000"/>
              </a:spcBef>
              <a:spcAft>
                <a:spcPct val="0"/>
              </a:spcAft>
              <a:buChar char="»"/>
              <a:defRPr sz="2800">
                <a:solidFill>
                  <a:schemeClr val="tx1"/>
                </a:solidFill>
                <a:latin typeface="+mn-lt"/>
              </a:defRPr>
            </a:lvl6pPr>
            <a:lvl7pPr marL="2953483" indent="-227179" algn="l" rtl="0" eaLnBrk="1" fontAlgn="base" hangingPunct="1">
              <a:spcBef>
                <a:spcPct val="20000"/>
              </a:spcBef>
              <a:spcAft>
                <a:spcPct val="0"/>
              </a:spcAft>
              <a:buChar char="»"/>
              <a:defRPr sz="2800">
                <a:solidFill>
                  <a:schemeClr val="tx1"/>
                </a:solidFill>
                <a:latin typeface="+mn-lt"/>
              </a:defRPr>
            </a:lvl7pPr>
            <a:lvl8pPr marL="3407864" indent="-227179" algn="l" rtl="0" eaLnBrk="1" fontAlgn="base" hangingPunct="1">
              <a:spcBef>
                <a:spcPct val="20000"/>
              </a:spcBef>
              <a:spcAft>
                <a:spcPct val="0"/>
              </a:spcAft>
              <a:buChar char="»"/>
              <a:defRPr sz="2800">
                <a:solidFill>
                  <a:schemeClr val="tx1"/>
                </a:solidFill>
                <a:latin typeface="+mn-lt"/>
              </a:defRPr>
            </a:lvl8pPr>
            <a:lvl9pPr marL="3862246" indent="-227179" algn="l" rtl="0" eaLnBrk="1" fontAlgn="base" hangingPunct="1">
              <a:spcBef>
                <a:spcPct val="20000"/>
              </a:spcBef>
              <a:spcAft>
                <a:spcPct val="0"/>
              </a:spcAft>
              <a:buChar char="»"/>
              <a:defRPr sz="2800">
                <a:solidFill>
                  <a:schemeClr val="tx1"/>
                </a:solidFill>
                <a:latin typeface="+mn-lt"/>
              </a:defRPr>
            </a:lvl9pPr>
          </a:lstStyle>
          <a:p>
            <a:pPr marL="0" indent="0">
              <a:buNone/>
            </a:pPr>
            <a:r>
              <a:rPr lang="en-ZW" sz="2000" b="1" dirty="0" smtClean="0">
                <a:latin typeface="Arial Narrow" pitchFamily="34" charset="0"/>
              </a:rPr>
              <a:t>Building a conducive environment that attracts foreign direct investment</a:t>
            </a:r>
          </a:p>
          <a:p>
            <a:pPr marL="0" indent="0">
              <a:buNone/>
            </a:pPr>
            <a:r>
              <a:rPr lang="en-US" sz="2000" dirty="0" smtClean="0">
                <a:latin typeface="Arial Narrow" pitchFamily="34" charset="0"/>
              </a:rPr>
              <a:t>26 November 2015</a:t>
            </a:r>
            <a:endParaRPr lang="en-US" sz="2000" dirty="0">
              <a:latin typeface="Arial Narrow" pitchFamily="34" charset="0"/>
            </a:endParaRPr>
          </a:p>
        </p:txBody>
      </p:sp>
      <p:cxnSp>
        <p:nvCxnSpPr>
          <p:cNvPr id="6" name="Straight Connector 5"/>
          <p:cNvCxnSpPr/>
          <p:nvPr/>
        </p:nvCxnSpPr>
        <p:spPr>
          <a:xfrm>
            <a:off x="352475" y="3148591"/>
            <a:ext cx="6419800" cy="0"/>
          </a:xfrm>
          <a:prstGeom prst="line">
            <a:avLst/>
          </a:prstGeom>
          <a:noFill/>
          <a:ln w="3175">
            <a:solidFill>
              <a:srgbClr val="808080"/>
            </a:solidFill>
            <a:round/>
            <a:headEnd/>
            <a:tailEnd/>
          </a:ln>
          <a:effectLst/>
        </p:spPr>
      </p:cxnSp>
      <p:pic>
        <p:nvPicPr>
          <p:cNvPr id="8" name="Picture 2" descr="C:\Users\Bather\Desktop\Captu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 y="6456588"/>
            <a:ext cx="2857500" cy="30616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173" y="228600"/>
            <a:ext cx="2671011"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a:stretch>
            <a:fillRect/>
          </a:stretch>
        </p:blipFill>
        <p:spPr>
          <a:xfrm>
            <a:off x="7400925" y="228600"/>
            <a:ext cx="1500187" cy="1316898"/>
          </a:xfrm>
          <a:prstGeom prst="rect">
            <a:avLst/>
          </a:prstGeom>
        </p:spPr>
      </p:pic>
    </p:spTree>
    <p:extLst>
      <p:ext uri="{BB962C8B-B14F-4D97-AF65-F5344CB8AC3E}">
        <p14:creationId xmlns:p14="http://schemas.microsoft.com/office/powerpoint/2010/main" val="1402225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876800"/>
            <a:ext cx="914400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5"/>
          <p:cNvSpPr txBox="1">
            <a:spLocks/>
          </p:cNvSpPr>
          <p:nvPr/>
        </p:nvSpPr>
        <p:spPr>
          <a:xfrm>
            <a:off x="273049" y="1371600"/>
            <a:ext cx="8489950" cy="4555093"/>
          </a:xfrm>
          <a:prstGeom prst="rect">
            <a:avLst/>
          </a:prstGeom>
        </p:spPr>
        <p:txBody>
          <a:bodyPr vert="horz" lIns="0" tIns="45720" rIns="0" bIns="45720" rtlCol="0" anchor="ctr">
            <a:sp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2" algn="just"/>
            <a:r>
              <a:rPr lang="en-GB" sz="900" b="1" dirty="0">
                <a:solidFill>
                  <a:srgbClr val="7030A0"/>
                </a:solidFill>
                <a:latin typeface="Arial Black" panose="020B0A04020102020204" pitchFamily="34" charset="0"/>
              </a:rPr>
              <a:t>Mining outlook</a:t>
            </a:r>
          </a:p>
          <a:p>
            <a:pPr marL="171450" lvl="2" indent="-171450" algn="just">
              <a:buFont typeface="Arial" panose="020B0604020202020204" pitchFamily="34" charset="0"/>
              <a:buChar char="•"/>
            </a:pPr>
            <a:r>
              <a:rPr lang="en-US" sz="1100" dirty="0" smtClean="0">
                <a:latin typeface="Garamond" panose="02020404030301010803" pitchFamily="18" charset="0"/>
              </a:rPr>
              <a:t>In 2016, the mining sector is expected to rebound, growing by 2.4%, on the back of planned investments, and largely driven by strong performance of gold, chrome, coal, nickel, platinum and diamonds.</a:t>
            </a:r>
          </a:p>
          <a:p>
            <a:pPr marL="171450" lvl="2" indent="-171450" algn="just">
              <a:buFont typeface="Arial" panose="020B0604020202020204" pitchFamily="34" charset="0"/>
              <a:buChar char="•"/>
            </a:pPr>
            <a:r>
              <a:rPr lang="en-US" sz="1100" dirty="0" smtClean="0">
                <a:latin typeface="Garamond" panose="02020404030301010803" pitchFamily="18" charset="0"/>
              </a:rPr>
              <a:t>The projected growth takes cognisance of the constraints facing the sector, namely, depressed international mineral prices, falling demand in export markets, financing, as well as power shortages.</a:t>
            </a:r>
            <a:endParaRPr lang="en-ZW" sz="1100" dirty="0" smtClean="0">
              <a:solidFill>
                <a:srgbClr val="7030A0"/>
              </a:solidFill>
              <a:latin typeface="Garamond" pitchFamily="18" charset="0"/>
              <a:ea typeface="+mj-ea"/>
              <a:cs typeface="+mj-cs"/>
            </a:endParaRPr>
          </a:p>
          <a:p>
            <a:pPr marL="0" lvl="1" algn="just"/>
            <a:endParaRPr lang="en-ZW" sz="1600" dirty="0" smtClean="0">
              <a:solidFill>
                <a:srgbClr val="7030A0"/>
              </a:solidFill>
              <a:latin typeface="Garamond" pitchFamily="18" charset="0"/>
              <a:ea typeface="+mj-ea"/>
              <a:cs typeface="+mj-cs"/>
            </a:endParaRPr>
          </a:p>
          <a:p>
            <a:pPr marL="0" lvl="1" algn="just"/>
            <a:r>
              <a:rPr lang="en-ZW" sz="900" b="1" dirty="0">
                <a:solidFill>
                  <a:srgbClr val="7030A0"/>
                </a:solidFill>
                <a:latin typeface="Arial Black" panose="020B0A04020102020204" pitchFamily="34" charset="0"/>
              </a:rPr>
              <a:t>Beneficiation</a:t>
            </a:r>
          </a:p>
          <a:p>
            <a:pPr marL="171450" lvl="2" indent="-171450" algn="just">
              <a:buFont typeface="Arial" panose="020B0604020202020204" pitchFamily="34" charset="0"/>
              <a:buChar char="•"/>
            </a:pPr>
            <a:r>
              <a:rPr lang="en-ZW" sz="1100" dirty="0" smtClean="0">
                <a:latin typeface="Garamond" panose="02020404030301010803" pitchFamily="18" charset="0"/>
              </a:rPr>
              <a:t>Focus has been on gold refining, chrome ore beneficiation, platinum smelting, as well as cutting and polishing of diamonds.</a:t>
            </a:r>
          </a:p>
          <a:p>
            <a:pPr marL="171450" lvl="2" indent="-171450" algn="just">
              <a:buFont typeface="Arial" panose="020B0604020202020204" pitchFamily="34" charset="0"/>
              <a:buChar char="•"/>
            </a:pPr>
            <a:r>
              <a:rPr lang="en-ZW" sz="1100" dirty="0" smtClean="0">
                <a:latin typeface="Garamond" panose="02020404030301010803" pitchFamily="18" charset="0"/>
              </a:rPr>
              <a:t>The ban on export of unrefined gold is still being upheld, with Fidelity Printers and Refineries still the sole buyer and exporter of gold since December 2013.</a:t>
            </a:r>
          </a:p>
          <a:p>
            <a:pPr marL="171450" lvl="2" indent="-171450" algn="just">
              <a:buFont typeface="Arial" panose="020B0604020202020204" pitchFamily="34" charset="0"/>
              <a:buChar char="•"/>
            </a:pPr>
            <a:r>
              <a:rPr lang="en-ZW" sz="1100" dirty="0" smtClean="0">
                <a:latin typeface="Garamond" panose="02020404030301010803" pitchFamily="18" charset="0"/>
              </a:rPr>
              <a:t>During the year, the 15% export tax on the exportation of raw platinum was lifted in order to align with the implementation of the proposed time-framed road map on beneficiation and value addition by 31 December 2016.</a:t>
            </a:r>
          </a:p>
          <a:p>
            <a:pPr marL="171450" lvl="2" indent="-171450" algn="just">
              <a:buFont typeface="Arial" panose="020B0604020202020204" pitchFamily="34" charset="0"/>
              <a:buChar char="•"/>
            </a:pPr>
            <a:r>
              <a:rPr lang="en-ZW" sz="1100" dirty="0" smtClean="0">
                <a:latin typeface="Garamond" panose="02020404030301010803" pitchFamily="18" charset="0"/>
              </a:rPr>
              <a:t>In the diamond sector, the government, as part of the beneficiation drive, has licenced 10 diamond cutting and polishing centres to value-add all locally produced diamonds. </a:t>
            </a:r>
          </a:p>
          <a:p>
            <a:pPr marL="171450" lvl="2" indent="-171450" algn="just">
              <a:buFont typeface="Arial" panose="020B0604020202020204" pitchFamily="34" charset="0"/>
              <a:buChar char="•"/>
            </a:pPr>
            <a:r>
              <a:rPr lang="en-ZW" sz="1100" dirty="0" smtClean="0">
                <a:latin typeface="Garamond" panose="02020404030301010803" pitchFamily="18" charset="0"/>
              </a:rPr>
              <a:t>Twelve chrome smelting companies were allowed to export chrome ore in excess of their smelting capacity.</a:t>
            </a:r>
          </a:p>
          <a:p>
            <a:pPr marL="0" lvl="2" algn="just"/>
            <a:endParaRPr lang="en-ZW" sz="1600" dirty="0" smtClean="0">
              <a:solidFill>
                <a:srgbClr val="7030A0"/>
              </a:solidFill>
              <a:latin typeface="Garamond" pitchFamily="18" charset="0"/>
            </a:endParaRPr>
          </a:p>
          <a:p>
            <a:pPr marL="0" lvl="2" algn="just"/>
            <a:r>
              <a:rPr lang="en-ZW" sz="900" b="1" dirty="0">
                <a:solidFill>
                  <a:srgbClr val="7030A0"/>
                </a:solidFill>
                <a:latin typeface="Arial Black" panose="020B0A04020102020204" pitchFamily="34" charset="0"/>
              </a:rPr>
              <a:t>Consolidation in the diamond sector</a:t>
            </a:r>
          </a:p>
          <a:p>
            <a:pPr marL="171450" lvl="2" indent="-171450" algn="just">
              <a:buFont typeface="Arial" panose="020B0604020202020204" pitchFamily="34" charset="0"/>
              <a:buChar char="•"/>
            </a:pPr>
            <a:r>
              <a:rPr lang="en-ZW" sz="1100" dirty="0" smtClean="0">
                <a:latin typeface="Garamond" panose="02020404030301010803" pitchFamily="18" charset="0"/>
              </a:rPr>
              <a:t>In an effort to plug leakages through enhanced oversight, transparency and accountability in the diamond sector, the following measures  have been put in place:</a:t>
            </a:r>
          </a:p>
          <a:p>
            <a:pPr marL="400050" lvl="4" indent="-228600" algn="just">
              <a:buFont typeface="Courier New" panose="02070309020205020404" pitchFamily="49" charset="0"/>
              <a:buChar char="o"/>
            </a:pPr>
            <a:r>
              <a:rPr lang="en-ZW" sz="1100" dirty="0" smtClean="0">
                <a:latin typeface="Garamond" panose="02020404030301010803" pitchFamily="18" charset="0"/>
              </a:rPr>
              <a:t>The government has established and registered a company, the Zimbabwe Diamond Mining Corporation. </a:t>
            </a:r>
          </a:p>
          <a:p>
            <a:pPr marL="400050" lvl="4" indent="-228600" algn="just">
              <a:buFont typeface="Courier New" panose="02070309020205020404" pitchFamily="49" charset="0"/>
              <a:buChar char="o"/>
            </a:pPr>
            <a:r>
              <a:rPr lang="en-ZW" sz="1100" dirty="0" smtClean="0">
                <a:latin typeface="Garamond" panose="02020404030301010803" pitchFamily="18" charset="0"/>
              </a:rPr>
              <a:t>This will run the affairs of all diamond mines in the country, with the various diamond mining firms acquiring </a:t>
            </a:r>
          </a:p>
          <a:p>
            <a:pPr marL="400050" lvl="3" algn="just"/>
            <a:r>
              <a:rPr lang="en-ZW" sz="1100" dirty="0" smtClean="0">
                <a:latin typeface="Garamond" panose="02020404030301010803" pitchFamily="18" charset="0"/>
              </a:rPr>
              <a:t>shares in the consolidated mining company in the proportion of their net asset value. </a:t>
            </a:r>
          </a:p>
          <a:p>
            <a:pPr marL="400050" lvl="3" indent="-228600" algn="just">
              <a:buFont typeface="Courier New" panose="02070309020205020404" pitchFamily="49" charset="0"/>
              <a:buChar char="o"/>
            </a:pPr>
            <a:r>
              <a:rPr lang="en-ZW" sz="1100" dirty="0">
                <a:latin typeface="Garamond" panose="02020404030301010803" pitchFamily="18" charset="0"/>
              </a:rPr>
              <a:t>The Ministry of Mines and Mineral Development will proceed to work with the three concessions belonging to </a:t>
            </a:r>
          </a:p>
          <a:p>
            <a:pPr marL="400050" lvl="3" algn="just"/>
            <a:r>
              <a:rPr lang="en-ZW" sz="1100" dirty="0" smtClean="0">
                <a:latin typeface="Garamond" panose="02020404030301010803" pitchFamily="18" charset="0"/>
              </a:rPr>
              <a:t>Marange Resources, Kusena and Gyname under the consolidated diamond mining  company.</a:t>
            </a:r>
          </a:p>
          <a:p>
            <a:pPr marL="400050" lvl="3" indent="-228600" algn="just">
              <a:buFont typeface="Courier New" panose="02070309020205020404" pitchFamily="49" charset="0"/>
              <a:buChar char="o"/>
            </a:pPr>
            <a:r>
              <a:rPr lang="en-ZW" sz="1100" dirty="0" smtClean="0">
                <a:latin typeface="Garamond" panose="02020404030301010803" pitchFamily="18" charset="0"/>
              </a:rPr>
              <a:t>The government has sourced equipment to undertake expanded diamond mine activities from Belarus.</a:t>
            </a:r>
            <a:endParaRPr lang="en-US" sz="1100" dirty="0" smtClean="0">
              <a:latin typeface="Garamond" panose="02020404030301010803" pitchFamily="18" charset="0"/>
            </a:endParaRPr>
          </a:p>
          <a:p>
            <a:pPr marL="0" lvl="2" algn="just"/>
            <a:endParaRPr lang="en-ZW" sz="1100" dirty="0">
              <a:latin typeface="Garamond" panose="02020404030301010803" pitchFamily="18" charset="0"/>
            </a:endParaRPr>
          </a:p>
        </p:txBody>
      </p:sp>
      <p:sp>
        <p:nvSpPr>
          <p:cNvPr id="7" name="Rectangle 18"/>
          <p:cNvSpPr>
            <a:spLocks noChangeArrowheads="1"/>
          </p:cNvSpPr>
          <p:nvPr>
            <p:custDataLst>
              <p:tags r:id="rId1"/>
            </p:custDataLst>
          </p:nvPr>
        </p:nvSpPr>
        <p:spPr bwMode="gray">
          <a:xfrm>
            <a:off x="260643" y="762000"/>
            <a:ext cx="8489951" cy="369332"/>
          </a:xfrm>
          <a:prstGeom prst="rect">
            <a:avLst/>
          </a:prstGeom>
          <a:solidFill>
            <a:srgbClr val="008000"/>
          </a:soli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spcBef>
                <a:spcPct val="0"/>
              </a:spcBef>
              <a:spcAft>
                <a:spcPct val="0"/>
              </a:spcAft>
            </a:pPr>
            <a:r>
              <a:rPr lang="en-ZW" sz="2400" dirty="0">
                <a:solidFill>
                  <a:schemeClr val="bg1"/>
                </a:solidFill>
                <a:latin typeface="Garamond" panose="02020404030301010803" pitchFamily="18" charset="0"/>
              </a:rPr>
              <a:t>Advancing beneficiation/value addition</a:t>
            </a:r>
            <a:endParaRPr lang="en-US" sz="24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0042819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maller arrows 2.png"/>
          <p:cNvPicPr/>
          <p:nvPr/>
        </p:nvPicPr>
        <p:blipFill>
          <a:blip r:embed="rId3" cstate="print"/>
          <a:stretch>
            <a:fillRect/>
          </a:stretch>
        </p:blipFill>
        <p:spPr>
          <a:xfrm>
            <a:off x="0" y="5410201"/>
            <a:ext cx="8077200" cy="935414"/>
          </a:xfrm>
          <a:prstGeom prst="rect">
            <a:avLst/>
          </a:prstGeom>
        </p:spPr>
      </p:pic>
      <p:sp>
        <p:nvSpPr>
          <p:cNvPr id="4" name="Text Placeholder 5"/>
          <p:cNvSpPr txBox="1">
            <a:spLocks/>
          </p:cNvSpPr>
          <p:nvPr/>
        </p:nvSpPr>
        <p:spPr bwMode="gray">
          <a:xfrm>
            <a:off x="178981" y="1828800"/>
            <a:ext cx="8610600" cy="3390672"/>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400"/>
              </a:spcBef>
              <a:buFont typeface="Arial" pitchFamily="34" charset="0"/>
              <a:buNone/>
              <a:defRPr sz="900" b="0" kern="1200">
                <a:solidFill>
                  <a:schemeClr val="accent1"/>
                </a:solidFill>
                <a:latin typeface="Arial Black" pitchFamily="34" charset="0"/>
                <a:ea typeface="+mn-ea"/>
                <a:cs typeface="Arial" pitchFamily="34" charset="0"/>
              </a:defRPr>
            </a:lvl1pPr>
            <a:lvl2pPr marL="0" indent="0" algn="l" defTabSz="914400" rtl="0" eaLnBrk="1" latinLnBrk="0" hangingPunct="1">
              <a:lnSpc>
                <a:spcPct val="100000"/>
              </a:lnSpc>
              <a:spcBef>
                <a:spcPts val="400"/>
              </a:spcBef>
              <a:buFont typeface="Arial" pitchFamily="34" charset="0"/>
              <a:buNone/>
              <a:defRPr sz="1100" kern="1200">
                <a:solidFill>
                  <a:schemeClr val="tx1"/>
                </a:solidFill>
                <a:latin typeface="+mn-lt"/>
                <a:ea typeface="+mn-ea"/>
                <a:cs typeface="+mn-cs"/>
              </a:defRPr>
            </a:lvl2pPr>
            <a:lvl3pPr marL="177800" indent="-177800" algn="l" defTabSz="914400" rtl="0" eaLnBrk="1" latinLnBrk="0" hangingPunct="1">
              <a:lnSpc>
                <a:spcPct val="100000"/>
              </a:lnSpc>
              <a:spcBef>
                <a:spcPts val="400"/>
              </a:spcBef>
              <a:buClr>
                <a:schemeClr val="bg2"/>
              </a:buClr>
              <a:buFont typeface="Wingdings 2" pitchFamily="18" charset="2"/>
              <a:buChar char=""/>
              <a:defRPr sz="1100" kern="1200">
                <a:solidFill>
                  <a:schemeClr val="tx1"/>
                </a:solidFill>
                <a:latin typeface="+mn-lt"/>
                <a:ea typeface="+mn-ea"/>
                <a:cs typeface="+mn-cs"/>
              </a:defRPr>
            </a:lvl3pPr>
            <a:lvl4pPr marL="361950" indent="-184150" algn="l" defTabSz="914400" rtl="0" eaLnBrk="1" latinLnBrk="0" hangingPunct="1">
              <a:lnSpc>
                <a:spcPct val="100000"/>
              </a:lnSpc>
              <a:spcBef>
                <a:spcPts val="400"/>
              </a:spcBef>
              <a:buClr>
                <a:schemeClr val="bg2"/>
              </a:buClr>
              <a:buFont typeface="Symbol" pitchFamily="18" charset="2"/>
              <a:buChar char=""/>
              <a:tabLst/>
              <a:defRPr sz="1100" kern="1200">
                <a:solidFill>
                  <a:schemeClr val="tx1"/>
                </a:solidFill>
                <a:latin typeface="+mn-lt"/>
                <a:ea typeface="+mn-ea"/>
                <a:cs typeface="+mn-cs"/>
              </a:defRPr>
            </a:lvl4pPr>
            <a:lvl5pPr marL="539750" indent="-177800" algn="l" defTabSz="914400" rtl="0" eaLnBrk="1" latinLnBrk="0" hangingPunct="1">
              <a:lnSpc>
                <a:spcPct val="100000"/>
              </a:lnSpc>
              <a:spcBef>
                <a:spcPts val="400"/>
              </a:spcBef>
              <a:buClr>
                <a:schemeClr val="bg2"/>
              </a:buClr>
              <a:buFont typeface="Symbol" pitchFamily="18" charset="2"/>
              <a:buChar char=""/>
              <a:defRPr sz="1100" kern="1200">
                <a:solidFill>
                  <a:schemeClr val="tx1"/>
                </a:solidFill>
                <a:latin typeface="+mn-lt"/>
                <a:ea typeface="+mn-ea"/>
                <a:cs typeface="+mn-cs"/>
              </a:defRPr>
            </a:lvl5pPr>
            <a:lvl6pPr marL="717550" indent="-177800" algn="l" defTabSz="914400" rtl="0" eaLnBrk="1" latinLnBrk="0" hangingPunct="1">
              <a:lnSpc>
                <a:spcPct val="100000"/>
              </a:lnSpc>
              <a:spcBef>
                <a:spcPts val="400"/>
              </a:spcBef>
              <a:buClr>
                <a:schemeClr val="bg2"/>
              </a:buClr>
              <a:buFont typeface="Symbol" pitchFamily="18" charset="2"/>
              <a:buChar char=""/>
              <a:defRPr sz="1000" kern="1200">
                <a:solidFill>
                  <a:schemeClr val="tx1"/>
                </a:solidFill>
                <a:latin typeface="+mn-lt"/>
                <a:ea typeface="+mn-ea"/>
                <a:cs typeface="+mn-cs"/>
              </a:defRPr>
            </a:lvl6pPr>
            <a:lvl7pPr marL="895350" indent="-177800" algn="l" defTabSz="914400" rtl="0" eaLnBrk="1" latinLnBrk="0" hangingPunct="1">
              <a:lnSpc>
                <a:spcPct val="100000"/>
              </a:lnSpc>
              <a:spcBef>
                <a:spcPts val="400"/>
              </a:spcBef>
              <a:buClr>
                <a:schemeClr val="bg2"/>
              </a:buClr>
              <a:buFont typeface="Symbol" pitchFamily="18" charset="2"/>
              <a:buChar char=""/>
              <a:defRPr sz="1000" kern="1200">
                <a:solidFill>
                  <a:schemeClr val="tx1"/>
                </a:solidFill>
                <a:latin typeface="+mn-lt"/>
                <a:ea typeface="+mn-ea"/>
                <a:cs typeface="+mn-cs"/>
              </a:defRPr>
            </a:lvl7pPr>
            <a:lvl8pPr marL="1079500" indent="-184150" algn="l" defTabSz="914400" rtl="0" eaLnBrk="1" latinLnBrk="0" hangingPunct="1">
              <a:lnSpc>
                <a:spcPct val="100000"/>
              </a:lnSpc>
              <a:spcBef>
                <a:spcPts val="400"/>
              </a:spcBef>
              <a:buClr>
                <a:schemeClr val="bg2"/>
              </a:buClr>
              <a:buFont typeface="Symbol" pitchFamily="18" charset="2"/>
              <a:buChar char=""/>
              <a:defRPr sz="1000" kern="1200">
                <a:solidFill>
                  <a:schemeClr val="tx1"/>
                </a:solidFill>
                <a:latin typeface="+mn-lt"/>
                <a:ea typeface="+mn-ea"/>
                <a:cs typeface="+mn-cs"/>
              </a:defRPr>
            </a:lvl8pPr>
            <a:lvl9pPr marL="1257300" indent="-177800" algn="l" defTabSz="914400" rtl="0" eaLnBrk="1" latinLnBrk="0" hangingPunct="1">
              <a:lnSpc>
                <a:spcPct val="100000"/>
              </a:lnSpc>
              <a:spcBef>
                <a:spcPts val="400"/>
              </a:spcBef>
              <a:buClr>
                <a:schemeClr val="bg2"/>
              </a:buClr>
              <a:buFont typeface="Symbol" pitchFamily="18" charset="2"/>
              <a:buChar char=""/>
              <a:defRPr sz="1000" kern="1200" baseline="0">
                <a:solidFill>
                  <a:schemeClr val="tx1"/>
                </a:solidFill>
                <a:latin typeface="+mn-lt"/>
                <a:ea typeface="+mn-ea"/>
                <a:cs typeface="+mn-cs"/>
              </a:defRPr>
            </a:lvl9pPr>
          </a:lstStyle>
          <a:p>
            <a:pPr marL="0" marR="0" lvl="2" indent="0" algn="just" defTabSz="914400" rtl="0" eaLnBrk="1" fontAlgn="auto" latinLnBrk="0" hangingPunct="1">
              <a:lnSpc>
                <a:spcPct val="100000"/>
              </a:lnSpc>
              <a:spcBef>
                <a:spcPts val="400"/>
              </a:spcBef>
              <a:spcAft>
                <a:spcPts val="0"/>
              </a:spcAft>
              <a:buClr>
                <a:srgbClr val="4D4D4D"/>
              </a:buClr>
              <a:buSzTx/>
              <a:buFont typeface="Wingdings 2" pitchFamily="18" charset="2"/>
              <a:buNone/>
              <a:tabLst/>
              <a:defRPr/>
            </a:pPr>
            <a:r>
              <a:rPr kumimoji="0" lang="en-ZW" b="0" i="0" u="none" strike="noStrike" kern="1200" cap="none" spc="0" normalizeH="0" baseline="0" noProof="0" dirty="0" smtClean="0">
                <a:ln>
                  <a:noFill/>
                </a:ln>
                <a:solidFill>
                  <a:srgbClr val="7030A0"/>
                </a:solidFill>
                <a:effectLst/>
                <a:uLnTx/>
                <a:uFillTx/>
                <a:latin typeface="Arial Black" panose="020B0A04020102020204" pitchFamily="34" charset="0"/>
              </a:rPr>
              <a:t>Coal bed methane gas and coal</a:t>
            </a:r>
            <a:endParaRPr kumimoji="0" lang="en-ZW" b="0" i="0" u="none" strike="noStrike" kern="1200" cap="none" spc="0" normalizeH="0" baseline="0" noProof="0" dirty="0" smtClean="0">
              <a:ln>
                <a:noFill/>
              </a:ln>
              <a:solidFill>
                <a:srgbClr val="000000"/>
              </a:solidFill>
              <a:effectLst/>
              <a:uLnTx/>
              <a:uFillTx/>
              <a:latin typeface="Arial Black" panose="020B0A04020102020204" pitchFamily="34" charset="0"/>
            </a:endParaRPr>
          </a:p>
          <a:p>
            <a:pPr lvl="2" algn="just">
              <a:buClr>
                <a:srgbClr val="4D4D4D"/>
              </a:buClr>
              <a:buFont typeface="Arial" panose="020B0604020202020204" pitchFamily="34" charset="0"/>
              <a:buChar char="•"/>
            </a:pPr>
            <a:r>
              <a:rPr kumimoji="0" lang="en-GB" b="0" i="0" u="none" strike="noStrike" kern="1200" cap="none" spc="0" normalizeH="0" baseline="0" noProof="0" dirty="0" smtClean="0">
                <a:ln>
                  <a:noFill/>
                </a:ln>
                <a:solidFill>
                  <a:srgbClr val="000000"/>
                </a:solidFill>
                <a:effectLst/>
                <a:uLnTx/>
                <a:uFillTx/>
                <a:latin typeface="Garamond" panose="02020404030301010803" pitchFamily="18" charset="0"/>
              </a:rPr>
              <a:t>Plans to invest over USD2.1 billion towards setting up gas mines, power stations and dams in the Gwayi - Lupane areas are underway. </a:t>
            </a:r>
          </a:p>
          <a:p>
            <a:pPr lvl="2" algn="just">
              <a:buClr>
                <a:srgbClr val="4D4D4D"/>
              </a:buClr>
              <a:buFont typeface="Arial" panose="020B0604020202020204" pitchFamily="34" charset="0"/>
              <a:buChar char="•"/>
            </a:pPr>
            <a:r>
              <a:rPr kumimoji="0" lang="en-GB" b="0" i="0" u="none" strike="noStrike" kern="1200" cap="none" spc="0" normalizeH="0" baseline="0" noProof="0" dirty="0" smtClean="0">
                <a:ln>
                  <a:noFill/>
                </a:ln>
                <a:solidFill>
                  <a:srgbClr val="000000"/>
                </a:solidFill>
                <a:effectLst/>
                <a:uLnTx/>
                <a:uFillTx/>
                <a:latin typeface="Garamond" panose="02020404030301010803" pitchFamily="18" charset="0"/>
              </a:rPr>
              <a:t>Progress has been made and an investor has completed exploration in Dandanda area in Lupane and Binga. The project has the capacity to produce 300MW of electricity.</a:t>
            </a:r>
            <a:endParaRPr kumimoji="0" lang="en-US" b="0" i="0" u="none" strike="noStrike" kern="1200" cap="none" spc="0" normalizeH="0" baseline="0" noProof="0" dirty="0" smtClean="0">
              <a:ln>
                <a:noFill/>
              </a:ln>
              <a:solidFill>
                <a:srgbClr val="000000"/>
              </a:solidFill>
              <a:effectLst/>
              <a:uLnTx/>
              <a:uFillTx/>
              <a:latin typeface="Garamond" panose="02020404030301010803" pitchFamily="18" charset="0"/>
            </a:endParaRPr>
          </a:p>
          <a:p>
            <a:pPr lvl="2" algn="just">
              <a:buClr>
                <a:srgbClr val="4D4D4D"/>
              </a:buClr>
              <a:buFont typeface="Arial" panose="020B0604020202020204" pitchFamily="34" charset="0"/>
              <a:buChar char="•"/>
            </a:pPr>
            <a:r>
              <a:rPr kumimoji="0" lang="en-GB" b="0" i="0" u="none" strike="noStrike" kern="1200" cap="none" spc="0" normalizeH="0" baseline="0" noProof="0" dirty="0" smtClean="0">
                <a:ln>
                  <a:noFill/>
                </a:ln>
                <a:solidFill>
                  <a:srgbClr val="000000"/>
                </a:solidFill>
                <a:effectLst/>
                <a:uLnTx/>
                <a:uFillTx/>
                <a:latin typeface="Garamond" panose="02020404030301010803" pitchFamily="18" charset="0"/>
              </a:rPr>
              <a:t>Hwange Colliery Company Limited got a Government guaranteed line of credit facility amounting to USD13.03 million from the Export Import Bank of India for the purchase of mining equipment and spare parts. </a:t>
            </a:r>
          </a:p>
          <a:p>
            <a:pPr lvl="2" algn="just">
              <a:buClr>
                <a:srgbClr val="4D4D4D"/>
              </a:buClr>
              <a:buFont typeface="Arial" panose="020B0604020202020204" pitchFamily="34" charset="0"/>
              <a:buChar char="•"/>
            </a:pPr>
            <a:r>
              <a:rPr kumimoji="0" lang="en-GB" b="0" i="0" u="none" strike="noStrike" kern="1200" cap="none" spc="0" normalizeH="0" baseline="0" noProof="0" dirty="0" smtClean="0">
                <a:ln>
                  <a:noFill/>
                </a:ln>
                <a:solidFill>
                  <a:srgbClr val="000000"/>
                </a:solidFill>
                <a:effectLst/>
                <a:uLnTx/>
                <a:uFillTx/>
                <a:latin typeface="Garamond" panose="02020404030301010803" pitchFamily="18" charset="0"/>
              </a:rPr>
              <a:t>Further, the Company will benefit from a PTA Bank facility of USD18 million, also guaranteed by Government, for the procurement of dump trucks from Belarus.</a:t>
            </a:r>
          </a:p>
          <a:p>
            <a:pPr marL="0" lvl="2" indent="0" algn="just">
              <a:buClr>
                <a:srgbClr val="4D4D4D"/>
              </a:buClr>
              <a:buNone/>
            </a:pPr>
            <a:endParaRPr kumimoji="0" lang="en-ZW" b="0" i="0" u="none" strike="noStrike" kern="1200" cap="none" spc="0" normalizeH="0" baseline="0" noProof="0" dirty="0" smtClean="0">
              <a:ln>
                <a:noFill/>
              </a:ln>
              <a:solidFill>
                <a:srgbClr val="000000"/>
              </a:solidFill>
              <a:effectLst/>
              <a:uLnTx/>
              <a:uFillTx/>
              <a:latin typeface="Garamond" panose="02020404030301010803" pitchFamily="18" charset="0"/>
            </a:endParaRPr>
          </a:p>
          <a:p>
            <a:pPr marL="0" lvl="2" indent="0" algn="just">
              <a:buClr>
                <a:srgbClr val="4D4D4D"/>
              </a:buClr>
              <a:buNone/>
            </a:pPr>
            <a:r>
              <a:rPr lang="en-ZW" dirty="0" smtClean="0">
                <a:solidFill>
                  <a:srgbClr val="7030A0"/>
                </a:solidFill>
                <a:latin typeface="Arial Black" panose="020B0A04020102020204" pitchFamily="34" charset="0"/>
              </a:rPr>
              <a:t>Resuscitation </a:t>
            </a:r>
            <a:r>
              <a:rPr lang="en-ZW" dirty="0">
                <a:solidFill>
                  <a:srgbClr val="7030A0"/>
                </a:solidFill>
                <a:latin typeface="Arial Black" panose="020B0A04020102020204" pitchFamily="34" charset="0"/>
              </a:rPr>
              <a:t>of dormant mines</a:t>
            </a:r>
          </a:p>
          <a:p>
            <a:pPr marR="0" lvl="2" algn="just" defTabSz="914400" rtl="0" eaLnBrk="1" fontAlgn="auto" latinLnBrk="0" hangingPunct="1">
              <a:lnSpc>
                <a:spcPct val="100000"/>
              </a:lnSpc>
              <a:spcBef>
                <a:spcPts val="400"/>
              </a:spcBef>
              <a:spcAft>
                <a:spcPts val="0"/>
              </a:spcAft>
              <a:buClr>
                <a:srgbClr val="4D4D4D"/>
              </a:buClr>
              <a:buSzTx/>
              <a:buFont typeface="Arial" panose="020B0604020202020204" pitchFamily="34" charset="0"/>
              <a:buChar char="•"/>
              <a:tabLst/>
              <a:defRPr/>
            </a:pPr>
            <a:r>
              <a:rPr kumimoji="0" lang="en-GB" b="0" i="0" u="none" strike="noStrike" kern="1200" cap="none" spc="0" normalizeH="0" baseline="0" noProof="0" dirty="0" smtClean="0">
                <a:ln>
                  <a:noFill/>
                </a:ln>
                <a:solidFill>
                  <a:srgbClr val="000000"/>
                </a:solidFill>
                <a:effectLst/>
                <a:uLnTx/>
                <a:uFillTx/>
                <a:latin typeface="Garamond" panose="02020404030301010803" pitchFamily="18" charset="0"/>
              </a:rPr>
              <a:t>With regards to tin mining, ZMDC signed a Joint Venture Arrangement with a Chinese company, Beijing Ping Chang Investments, in September 2015 with a view of investing USD102 million into the tin mine which is estimated to have reserves of around 100 million tons.</a:t>
            </a:r>
          </a:p>
          <a:p>
            <a:pPr marR="0" lvl="2" algn="just" defTabSz="914400" rtl="0" eaLnBrk="1" fontAlgn="auto" latinLnBrk="0" hangingPunct="1">
              <a:lnSpc>
                <a:spcPct val="100000"/>
              </a:lnSpc>
              <a:spcBef>
                <a:spcPts val="400"/>
              </a:spcBef>
              <a:spcAft>
                <a:spcPts val="0"/>
              </a:spcAft>
              <a:buClr>
                <a:srgbClr val="4D4D4D"/>
              </a:buClr>
              <a:buSzTx/>
              <a:buFont typeface="Arial" panose="020B0604020202020204" pitchFamily="34" charset="0"/>
              <a:buChar char="•"/>
              <a:tabLst/>
              <a:defRPr/>
            </a:pPr>
            <a:endParaRPr kumimoji="0" lang="en-GB" b="0" i="0" u="none" strike="noStrike" kern="1200" cap="none" spc="0" normalizeH="0" baseline="0" noProof="0" dirty="0" smtClean="0">
              <a:ln>
                <a:noFill/>
              </a:ln>
              <a:solidFill>
                <a:srgbClr val="000000"/>
              </a:solidFill>
              <a:effectLst/>
              <a:uLnTx/>
              <a:uFillTx/>
              <a:latin typeface="Garamond" panose="02020404030301010803" pitchFamily="18" charset="0"/>
            </a:endParaRPr>
          </a:p>
          <a:p>
            <a:pPr marL="0" lvl="2" indent="0" algn="just">
              <a:buClr>
                <a:srgbClr val="4D4D4D"/>
              </a:buClr>
              <a:buNone/>
            </a:pPr>
            <a:r>
              <a:rPr lang="en-GB" dirty="0">
                <a:solidFill>
                  <a:srgbClr val="7030A0"/>
                </a:solidFill>
                <a:latin typeface="Arial Black" panose="020B0A04020102020204" pitchFamily="34" charset="0"/>
              </a:rPr>
              <a:t>Cadastre Mining Titles Management Information System</a:t>
            </a:r>
          </a:p>
          <a:p>
            <a:pPr marR="0" lvl="2" algn="just" defTabSz="914400" rtl="0" eaLnBrk="1" fontAlgn="auto" latinLnBrk="0" hangingPunct="1">
              <a:lnSpc>
                <a:spcPct val="100000"/>
              </a:lnSpc>
              <a:spcBef>
                <a:spcPts val="400"/>
              </a:spcBef>
              <a:spcAft>
                <a:spcPts val="0"/>
              </a:spcAft>
              <a:buClr>
                <a:srgbClr val="4D4D4D"/>
              </a:buClr>
              <a:buSzTx/>
              <a:buFont typeface="Arial" panose="020B0604020202020204" pitchFamily="34" charset="0"/>
              <a:buChar char="•"/>
              <a:tabLst/>
              <a:defRPr/>
            </a:pPr>
            <a:r>
              <a:rPr kumimoji="0" lang="en-GB" b="0" i="0" u="none" strike="noStrike" kern="1200" cap="none" spc="0" normalizeH="0" baseline="0" noProof="0" dirty="0" smtClean="0">
                <a:ln>
                  <a:noFill/>
                </a:ln>
                <a:solidFill>
                  <a:srgbClr val="000000"/>
                </a:solidFill>
                <a:effectLst/>
                <a:uLnTx/>
                <a:uFillTx/>
                <a:latin typeface="Garamond" panose="02020404030301010803" pitchFamily="18" charset="0"/>
              </a:rPr>
              <a:t>Government will, through E-Government and Cadastre Mining Titles Management Information System, computerise the country’s register of all minerals data including geographical location, mineral rights and titles, claims and mineral quantum. The envisaged system will enhance efficiency in managing claims and dispute resolution. </a:t>
            </a:r>
          </a:p>
        </p:txBody>
      </p:sp>
      <p:sp>
        <p:nvSpPr>
          <p:cNvPr id="5" name="Rectangle 18"/>
          <p:cNvSpPr>
            <a:spLocks noChangeArrowheads="1"/>
          </p:cNvSpPr>
          <p:nvPr>
            <p:custDataLst>
              <p:tags r:id="rId1"/>
            </p:custDataLst>
          </p:nvPr>
        </p:nvSpPr>
        <p:spPr bwMode="gray">
          <a:xfrm>
            <a:off x="177209" y="838200"/>
            <a:ext cx="8489951" cy="369332"/>
          </a:xfrm>
          <a:prstGeom prst="rect">
            <a:avLst/>
          </a:prstGeom>
          <a:solidFill>
            <a:srgbClr val="008000"/>
          </a:soli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spcBef>
                <a:spcPct val="0"/>
              </a:spcBef>
              <a:spcAft>
                <a:spcPct val="0"/>
              </a:spcAft>
            </a:pPr>
            <a:r>
              <a:rPr lang="en-ZW" sz="2400" dirty="0">
                <a:solidFill>
                  <a:schemeClr val="bg1"/>
                </a:solidFill>
                <a:latin typeface="Garamond" panose="02020404030301010803" pitchFamily="18" charset="0"/>
              </a:rPr>
              <a:t>Advancing beneficiation/value addition</a:t>
            </a:r>
            <a:endParaRPr lang="en-US" sz="24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0629198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5"/>
          <p:cNvSpPr txBox="1">
            <a:spLocks/>
          </p:cNvSpPr>
          <p:nvPr/>
        </p:nvSpPr>
        <p:spPr>
          <a:xfrm>
            <a:off x="228600" y="1248897"/>
            <a:ext cx="8489950" cy="4892878"/>
          </a:xfrm>
          <a:prstGeom prst="rect">
            <a:avLst/>
          </a:prstGeom>
        </p:spPr>
        <p:txBody>
          <a:bodyPr vert="horz" wrap="square" lIns="91440" tIns="45720" rIns="91440" bIns="45720" rtlCol="0" anchor="ctr">
            <a:sp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2">
              <a:lnSpc>
                <a:spcPct val="150000"/>
              </a:lnSpc>
              <a:spcBef>
                <a:spcPct val="0"/>
              </a:spcBef>
            </a:pPr>
            <a:r>
              <a:rPr lang="en-ZW" sz="1100" dirty="0">
                <a:solidFill>
                  <a:srgbClr val="7030A0"/>
                </a:solidFill>
                <a:latin typeface="Arial Black" panose="020B0A04020102020204" pitchFamily="34" charset="0"/>
              </a:rPr>
              <a:t>Capacity utilisation</a:t>
            </a:r>
            <a:endParaRPr lang="en-GB" sz="1100" dirty="0">
              <a:solidFill>
                <a:srgbClr val="7030A0"/>
              </a:solidFill>
              <a:latin typeface="Arial Black" panose="020B0A04020102020204" pitchFamily="34" charset="0"/>
            </a:endParaRPr>
          </a:p>
          <a:p>
            <a:pPr marL="171450" lvl="2" indent="-171450" algn="just">
              <a:lnSpc>
                <a:spcPct val="150000"/>
              </a:lnSpc>
              <a:buFont typeface="Arial" panose="020B0604020202020204" pitchFamily="34" charset="0"/>
              <a:buChar char="•"/>
            </a:pPr>
            <a:r>
              <a:rPr lang="en-GB" sz="1100" dirty="0" smtClean="0">
                <a:latin typeface="Garamond" panose="02020404030301010803" pitchFamily="18" charset="0"/>
              </a:rPr>
              <a:t>Government has initiated some measures to help the manufacturing sector through fiscal and import tariff reviews on some selected products, access to resources (Distressed Industry Marginalisation Assistance Facility (DiMAF)), Zimbabwe Economic and Trade Revival Facility (ZETREF)) and investment approvals.</a:t>
            </a:r>
          </a:p>
          <a:p>
            <a:pPr marL="171450" lvl="2" indent="-171450" algn="just">
              <a:lnSpc>
                <a:spcPct val="150000"/>
              </a:lnSpc>
              <a:buFont typeface="Arial" panose="020B0604020202020204" pitchFamily="34" charset="0"/>
              <a:buChar char="•"/>
            </a:pPr>
            <a:r>
              <a:rPr lang="en-US" sz="1100" dirty="0" smtClean="0">
                <a:latin typeface="Garamond" panose="02020404030301010803" pitchFamily="18" charset="0"/>
              </a:rPr>
              <a:t>Government is extending and will launch the second phase of ZETREF in the first quarter of 2016, with the same objective of assisting companies to access affordable finance.</a:t>
            </a:r>
          </a:p>
          <a:p>
            <a:pPr marL="0" lvl="2" algn="just">
              <a:lnSpc>
                <a:spcPct val="150000"/>
              </a:lnSpc>
            </a:pPr>
            <a:endParaRPr lang="en-ZW" sz="1100" dirty="0" smtClean="0">
              <a:latin typeface="Garamond" panose="02020404030301010803" pitchFamily="18" charset="0"/>
            </a:endParaRPr>
          </a:p>
          <a:p>
            <a:pPr marL="0" lvl="2" algn="just">
              <a:lnSpc>
                <a:spcPct val="150000"/>
              </a:lnSpc>
            </a:pPr>
            <a:r>
              <a:rPr lang="en-GB" sz="1100" dirty="0">
                <a:solidFill>
                  <a:srgbClr val="7030A0"/>
                </a:solidFill>
                <a:latin typeface="Arial Black" panose="020B0A04020102020204" pitchFamily="34" charset="0"/>
              </a:rPr>
              <a:t>Ease of Doing Business Reforms</a:t>
            </a:r>
            <a:endParaRPr lang="en-ZW" sz="1100" dirty="0">
              <a:solidFill>
                <a:srgbClr val="7030A0"/>
              </a:solidFill>
              <a:latin typeface="Arial Black" panose="020B0A04020102020204" pitchFamily="34" charset="0"/>
            </a:endParaRPr>
          </a:p>
          <a:p>
            <a:pPr marL="171450" lvl="2" indent="-171450" algn="just">
              <a:lnSpc>
                <a:spcPct val="150000"/>
              </a:lnSpc>
              <a:buFont typeface="Arial" panose="020B0604020202020204" pitchFamily="34" charset="0"/>
              <a:buChar char="•"/>
            </a:pPr>
            <a:r>
              <a:rPr lang="en-GB" sz="1100" dirty="0" smtClean="0">
                <a:latin typeface="Garamond" panose="02020404030301010803" pitchFamily="18" charset="0"/>
              </a:rPr>
              <a:t>Government will intensify efforts to address the cost and ease of doing business in 2016. This area is under the purview of the Office of the President and Cabinet under the Rapid Results Approach.</a:t>
            </a:r>
            <a:endParaRPr lang="en-US" sz="1100" dirty="0" smtClean="0">
              <a:latin typeface="Garamond" panose="02020404030301010803" pitchFamily="18" charset="0"/>
            </a:endParaRPr>
          </a:p>
          <a:p>
            <a:pPr marL="0" lvl="2" algn="just">
              <a:lnSpc>
                <a:spcPct val="150000"/>
              </a:lnSpc>
            </a:pPr>
            <a:endParaRPr lang="en-ZW" sz="1100" dirty="0" smtClean="0">
              <a:solidFill>
                <a:srgbClr val="7030A0"/>
              </a:solidFill>
              <a:latin typeface="Garamond" pitchFamily="18" charset="0"/>
              <a:ea typeface="+mj-ea"/>
              <a:cs typeface="+mj-cs"/>
            </a:endParaRPr>
          </a:p>
          <a:p>
            <a:pPr>
              <a:lnSpc>
                <a:spcPct val="150000"/>
              </a:lnSpc>
            </a:pPr>
            <a:r>
              <a:rPr lang="en-GB" sz="1100" dirty="0">
                <a:solidFill>
                  <a:srgbClr val="7030A0"/>
                </a:solidFill>
                <a:latin typeface="Arial Black" panose="020B0A04020102020204" pitchFamily="34" charset="0"/>
              </a:rPr>
              <a:t>National Competitiveness </a:t>
            </a:r>
            <a:endParaRPr lang="en-US" sz="1100" dirty="0">
              <a:solidFill>
                <a:srgbClr val="7030A0"/>
              </a:solidFill>
              <a:latin typeface="Arial Black" panose="020B0A04020102020204" pitchFamily="34" charset="0"/>
            </a:endParaRPr>
          </a:p>
          <a:p>
            <a:pPr marL="171450" lvl="2" indent="-171450" algn="just">
              <a:lnSpc>
                <a:spcPct val="150000"/>
              </a:lnSpc>
              <a:buFont typeface="Arial" panose="020B0604020202020204" pitchFamily="34" charset="0"/>
              <a:buChar char="•"/>
            </a:pPr>
            <a:r>
              <a:rPr lang="en-GB" sz="1100" dirty="0" smtClean="0">
                <a:latin typeface="Garamond" panose="02020404030301010803" pitchFamily="18" charset="0"/>
              </a:rPr>
              <a:t>Government has transformed the National Incomes and Pricing Commission (NIPC) to the National Competitiveness Commission (NCC) in order to address competitiveness challenges. Therefore, operationalising the NCC will be expedited in 2016.</a:t>
            </a:r>
          </a:p>
          <a:p>
            <a:pPr marL="0" lvl="2" algn="just">
              <a:lnSpc>
                <a:spcPct val="150000"/>
              </a:lnSpc>
            </a:pPr>
            <a:endParaRPr lang="en-ZW" sz="1100" dirty="0">
              <a:solidFill>
                <a:srgbClr val="7030A0"/>
              </a:solidFill>
              <a:latin typeface="Arial Black" panose="020B0A04020102020204" pitchFamily="34" charset="0"/>
            </a:endParaRPr>
          </a:p>
          <a:p>
            <a:pPr marL="0" lvl="2" algn="just">
              <a:lnSpc>
                <a:spcPct val="150000"/>
              </a:lnSpc>
            </a:pPr>
            <a:r>
              <a:rPr lang="en-ZW" sz="1100" dirty="0">
                <a:solidFill>
                  <a:srgbClr val="7030A0"/>
                </a:solidFill>
                <a:latin typeface="Arial Black" panose="020B0A04020102020204" pitchFamily="34" charset="0"/>
              </a:rPr>
              <a:t>Special Economic Zones</a:t>
            </a:r>
          </a:p>
          <a:p>
            <a:pPr marL="171450" lvl="2" indent="-171450" algn="just">
              <a:lnSpc>
                <a:spcPct val="150000"/>
              </a:lnSpc>
              <a:buFont typeface="Arial" panose="020B0604020202020204" pitchFamily="34" charset="0"/>
              <a:buChar char="•"/>
            </a:pPr>
            <a:r>
              <a:rPr lang="en-GB" sz="1100" dirty="0" smtClean="0">
                <a:latin typeface="Garamond" panose="02020404030301010803" pitchFamily="18" charset="0"/>
              </a:rPr>
              <a:t>The Special Economic Zones Bill was approved by Cabinet, and gazetted on 23</a:t>
            </a:r>
            <a:r>
              <a:rPr lang="en-GB" sz="1100" baseline="30000" dirty="0" smtClean="0">
                <a:latin typeface="Garamond" panose="02020404030301010803" pitchFamily="18" charset="0"/>
              </a:rPr>
              <a:t>rd</a:t>
            </a:r>
            <a:r>
              <a:rPr lang="en-GB" sz="1100" dirty="0" smtClean="0">
                <a:latin typeface="Garamond" panose="02020404030301010803" pitchFamily="18" charset="0"/>
              </a:rPr>
              <a:t> of November 2015. This will pave way for the implementation of the SEZs.  </a:t>
            </a:r>
            <a:endParaRPr lang="en-US" sz="1100" dirty="0" smtClean="0">
              <a:latin typeface="Garamond" panose="02020404030301010803" pitchFamily="18" charset="0"/>
            </a:endParaRPr>
          </a:p>
          <a:p>
            <a:pPr marL="0" lvl="3" algn="just">
              <a:lnSpc>
                <a:spcPct val="150000"/>
              </a:lnSpc>
            </a:pPr>
            <a:endParaRPr lang="en-ZW" sz="1100" dirty="0">
              <a:latin typeface="Garamond" panose="02020404030301010803" pitchFamily="18" charset="0"/>
            </a:endParaRPr>
          </a:p>
        </p:txBody>
      </p:sp>
      <p:grpSp>
        <p:nvGrpSpPr>
          <p:cNvPr id="4" name="Group 3"/>
          <p:cNvGrpSpPr/>
          <p:nvPr/>
        </p:nvGrpSpPr>
        <p:grpSpPr>
          <a:xfrm>
            <a:off x="0" y="6141775"/>
            <a:ext cx="9144000" cy="194310"/>
            <a:chOff x="0" y="5733851"/>
            <a:chExt cx="9906000" cy="194310"/>
          </a:xfrm>
        </p:grpSpPr>
        <p:pic>
          <p:nvPicPr>
            <p:cNvPr id="5" name="Picture 4" descr="Smaller arrows THE END.png"/>
            <p:cNvPicPr/>
            <p:nvPr/>
          </p:nvPicPr>
          <p:blipFill>
            <a:blip r:embed="rId3" cstate="print"/>
            <a:stretch>
              <a:fillRect/>
            </a:stretch>
          </p:blipFill>
          <p:spPr>
            <a:xfrm>
              <a:off x="0" y="5733851"/>
              <a:ext cx="7598410" cy="194310"/>
            </a:xfrm>
            <a:prstGeom prst="rect">
              <a:avLst/>
            </a:prstGeom>
          </p:spPr>
        </p:pic>
        <p:pic>
          <p:nvPicPr>
            <p:cNvPr id="6" name="Picture 5" descr="Smaller arrows THE END.png"/>
            <p:cNvPicPr/>
            <p:nvPr/>
          </p:nvPicPr>
          <p:blipFill rotWithShape="1">
            <a:blip r:embed="rId3" cstate="print"/>
            <a:srcRect r="69571"/>
            <a:stretch/>
          </p:blipFill>
          <p:spPr>
            <a:xfrm>
              <a:off x="7593861" y="5733851"/>
              <a:ext cx="2312139" cy="194310"/>
            </a:xfrm>
            <a:prstGeom prst="rect">
              <a:avLst/>
            </a:prstGeom>
          </p:spPr>
        </p:pic>
      </p:grpSp>
      <p:sp>
        <p:nvSpPr>
          <p:cNvPr id="8" name="TextBox 7"/>
          <p:cNvSpPr txBox="1"/>
          <p:nvPr/>
        </p:nvSpPr>
        <p:spPr>
          <a:xfrm>
            <a:off x="10375958" y="6510971"/>
            <a:ext cx="74707" cy="141087"/>
          </a:xfrm>
          <a:prstGeom prst="rect">
            <a:avLst/>
          </a:prstGeom>
          <a:solidFill>
            <a:schemeClr val="bg1"/>
          </a:solidFill>
        </p:spPr>
        <p:txBody>
          <a:bodyPr wrap="square" rtlCol="0">
            <a:spAutoFit/>
          </a:bodyPr>
          <a:lstStyle/>
          <a:p>
            <a:endParaRPr lang="en-ZW" sz="1000" dirty="0">
              <a:solidFill>
                <a:srgbClr val="000000"/>
              </a:solidFill>
            </a:endParaRPr>
          </a:p>
        </p:txBody>
      </p:sp>
      <p:sp>
        <p:nvSpPr>
          <p:cNvPr id="10" name="Rectangle 18"/>
          <p:cNvSpPr>
            <a:spLocks noChangeArrowheads="1"/>
          </p:cNvSpPr>
          <p:nvPr>
            <p:custDataLst>
              <p:tags r:id="rId1"/>
            </p:custDataLst>
          </p:nvPr>
        </p:nvSpPr>
        <p:spPr bwMode="gray">
          <a:xfrm>
            <a:off x="228600" y="685800"/>
            <a:ext cx="8489951" cy="369332"/>
          </a:xfrm>
          <a:prstGeom prst="rect">
            <a:avLst/>
          </a:prstGeom>
          <a:solidFill>
            <a:srgbClr val="008000"/>
          </a:soli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spcBef>
                <a:spcPct val="0"/>
              </a:spcBef>
              <a:spcAft>
                <a:spcPct val="0"/>
              </a:spcAft>
            </a:pPr>
            <a:r>
              <a:rPr lang="en-ZW" sz="2400" dirty="0">
                <a:solidFill>
                  <a:schemeClr val="bg1"/>
                </a:solidFill>
                <a:latin typeface="Garamond" panose="02020404030301010803" pitchFamily="18" charset="0"/>
              </a:rPr>
              <a:t>Advancing beneficiation/value addition</a:t>
            </a:r>
            <a:endParaRPr lang="en-US" sz="24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7275226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maller arrows 9.png"/>
          <p:cNvPicPr/>
          <p:nvPr/>
        </p:nvPicPr>
        <p:blipFill>
          <a:blip r:embed="rId3" cstate="print"/>
          <a:stretch>
            <a:fillRect/>
          </a:stretch>
        </p:blipFill>
        <p:spPr>
          <a:xfrm>
            <a:off x="4" y="5969636"/>
            <a:ext cx="4818185" cy="373380"/>
          </a:xfrm>
          <a:prstGeom prst="rect">
            <a:avLst/>
          </a:prstGeom>
        </p:spPr>
      </p:pic>
      <p:sp>
        <p:nvSpPr>
          <p:cNvPr id="6" name="Text Placeholder 5"/>
          <p:cNvSpPr txBox="1">
            <a:spLocks/>
          </p:cNvSpPr>
          <p:nvPr/>
        </p:nvSpPr>
        <p:spPr bwMode="gray">
          <a:xfrm>
            <a:off x="244696" y="1774385"/>
            <a:ext cx="8413750" cy="4195251"/>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400"/>
              </a:spcBef>
              <a:buFont typeface="Arial" pitchFamily="34" charset="0"/>
              <a:buNone/>
              <a:defRPr sz="900" b="0" kern="1200">
                <a:solidFill>
                  <a:schemeClr val="accent1"/>
                </a:solidFill>
                <a:latin typeface="Arial Black" pitchFamily="34" charset="0"/>
                <a:ea typeface="+mn-ea"/>
                <a:cs typeface="Arial" pitchFamily="34" charset="0"/>
              </a:defRPr>
            </a:lvl1pPr>
            <a:lvl2pPr marL="0" indent="0" algn="l" defTabSz="914400" rtl="0" eaLnBrk="1" latinLnBrk="0" hangingPunct="1">
              <a:lnSpc>
                <a:spcPct val="100000"/>
              </a:lnSpc>
              <a:spcBef>
                <a:spcPts val="400"/>
              </a:spcBef>
              <a:buFont typeface="Arial" pitchFamily="34" charset="0"/>
              <a:buNone/>
              <a:defRPr sz="1100" kern="1200">
                <a:solidFill>
                  <a:schemeClr val="tx1"/>
                </a:solidFill>
                <a:latin typeface="+mn-lt"/>
                <a:ea typeface="+mn-ea"/>
                <a:cs typeface="+mn-cs"/>
              </a:defRPr>
            </a:lvl2pPr>
            <a:lvl3pPr marL="177800" indent="-177800" algn="l" defTabSz="914400" rtl="0" eaLnBrk="1" latinLnBrk="0" hangingPunct="1">
              <a:lnSpc>
                <a:spcPct val="100000"/>
              </a:lnSpc>
              <a:spcBef>
                <a:spcPts val="400"/>
              </a:spcBef>
              <a:buClr>
                <a:schemeClr val="bg2"/>
              </a:buClr>
              <a:buFont typeface="Wingdings 2" pitchFamily="18" charset="2"/>
              <a:buChar char=""/>
              <a:defRPr sz="1100" kern="1200">
                <a:solidFill>
                  <a:schemeClr val="tx1"/>
                </a:solidFill>
                <a:latin typeface="+mn-lt"/>
                <a:ea typeface="+mn-ea"/>
                <a:cs typeface="+mn-cs"/>
              </a:defRPr>
            </a:lvl3pPr>
            <a:lvl4pPr marL="361950" indent="-184150" algn="l" defTabSz="914400" rtl="0" eaLnBrk="1" latinLnBrk="0" hangingPunct="1">
              <a:lnSpc>
                <a:spcPct val="100000"/>
              </a:lnSpc>
              <a:spcBef>
                <a:spcPts val="400"/>
              </a:spcBef>
              <a:buClr>
                <a:schemeClr val="bg2"/>
              </a:buClr>
              <a:buFont typeface="Symbol" pitchFamily="18" charset="2"/>
              <a:buChar char=""/>
              <a:tabLst/>
              <a:defRPr sz="1100" kern="1200">
                <a:solidFill>
                  <a:schemeClr val="tx1"/>
                </a:solidFill>
                <a:latin typeface="+mn-lt"/>
                <a:ea typeface="+mn-ea"/>
                <a:cs typeface="+mn-cs"/>
              </a:defRPr>
            </a:lvl4pPr>
            <a:lvl5pPr marL="539750" indent="-177800" algn="l" defTabSz="914400" rtl="0" eaLnBrk="1" latinLnBrk="0" hangingPunct="1">
              <a:lnSpc>
                <a:spcPct val="100000"/>
              </a:lnSpc>
              <a:spcBef>
                <a:spcPts val="400"/>
              </a:spcBef>
              <a:buClr>
                <a:schemeClr val="bg2"/>
              </a:buClr>
              <a:buFont typeface="Symbol" pitchFamily="18" charset="2"/>
              <a:buChar char=""/>
              <a:defRPr sz="1100" kern="1200">
                <a:solidFill>
                  <a:schemeClr val="tx1"/>
                </a:solidFill>
                <a:latin typeface="+mn-lt"/>
                <a:ea typeface="+mn-ea"/>
                <a:cs typeface="+mn-cs"/>
              </a:defRPr>
            </a:lvl5pPr>
            <a:lvl6pPr marL="717550" indent="-177800" algn="l" defTabSz="914400" rtl="0" eaLnBrk="1" latinLnBrk="0" hangingPunct="1">
              <a:lnSpc>
                <a:spcPct val="100000"/>
              </a:lnSpc>
              <a:spcBef>
                <a:spcPts val="400"/>
              </a:spcBef>
              <a:buClr>
                <a:schemeClr val="bg2"/>
              </a:buClr>
              <a:buFont typeface="Symbol" pitchFamily="18" charset="2"/>
              <a:buChar char=""/>
              <a:defRPr sz="1000" kern="1200">
                <a:solidFill>
                  <a:schemeClr val="tx1"/>
                </a:solidFill>
                <a:latin typeface="+mn-lt"/>
                <a:ea typeface="+mn-ea"/>
                <a:cs typeface="+mn-cs"/>
              </a:defRPr>
            </a:lvl6pPr>
            <a:lvl7pPr marL="895350" indent="-177800" algn="l" defTabSz="914400" rtl="0" eaLnBrk="1" latinLnBrk="0" hangingPunct="1">
              <a:lnSpc>
                <a:spcPct val="100000"/>
              </a:lnSpc>
              <a:spcBef>
                <a:spcPts val="400"/>
              </a:spcBef>
              <a:buClr>
                <a:schemeClr val="bg2"/>
              </a:buClr>
              <a:buFont typeface="Symbol" pitchFamily="18" charset="2"/>
              <a:buChar char=""/>
              <a:defRPr sz="1000" kern="1200">
                <a:solidFill>
                  <a:schemeClr val="tx1"/>
                </a:solidFill>
                <a:latin typeface="+mn-lt"/>
                <a:ea typeface="+mn-ea"/>
                <a:cs typeface="+mn-cs"/>
              </a:defRPr>
            </a:lvl7pPr>
            <a:lvl8pPr marL="1079500" indent="-184150" algn="l" defTabSz="914400" rtl="0" eaLnBrk="1" latinLnBrk="0" hangingPunct="1">
              <a:lnSpc>
                <a:spcPct val="100000"/>
              </a:lnSpc>
              <a:spcBef>
                <a:spcPts val="400"/>
              </a:spcBef>
              <a:buClr>
                <a:schemeClr val="bg2"/>
              </a:buClr>
              <a:buFont typeface="Symbol" pitchFamily="18" charset="2"/>
              <a:buChar char=""/>
              <a:defRPr sz="1000" kern="1200">
                <a:solidFill>
                  <a:schemeClr val="tx1"/>
                </a:solidFill>
                <a:latin typeface="+mn-lt"/>
                <a:ea typeface="+mn-ea"/>
                <a:cs typeface="+mn-cs"/>
              </a:defRPr>
            </a:lvl8pPr>
            <a:lvl9pPr marL="1257300" indent="-177800" algn="l" defTabSz="914400" rtl="0" eaLnBrk="1" latinLnBrk="0" hangingPunct="1">
              <a:lnSpc>
                <a:spcPct val="100000"/>
              </a:lnSpc>
              <a:spcBef>
                <a:spcPts val="400"/>
              </a:spcBef>
              <a:buClr>
                <a:schemeClr val="bg2"/>
              </a:buClr>
              <a:buFont typeface="Symbol" pitchFamily="18" charset="2"/>
              <a:buChar char=""/>
              <a:defRPr sz="1000" kern="1200" baseline="0">
                <a:solidFill>
                  <a:schemeClr val="tx1"/>
                </a:solidFill>
                <a:latin typeface="+mn-lt"/>
                <a:ea typeface="+mn-ea"/>
                <a:cs typeface="+mn-cs"/>
              </a:defRPr>
            </a:lvl9pPr>
          </a:lstStyle>
          <a:p>
            <a:pPr marL="0" marR="0" lvl="2" indent="0" algn="just" defTabSz="914400" rtl="0" eaLnBrk="1" fontAlgn="base" latinLnBrk="0" hangingPunct="1">
              <a:lnSpc>
                <a:spcPct val="150000"/>
              </a:lnSpc>
              <a:spcBef>
                <a:spcPts val="400"/>
              </a:spcBef>
              <a:spcAft>
                <a:spcPts val="0"/>
              </a:spcAft>
              <a:buClr>
                <a:srgbClr val="4D4D4D"/>
              </a:buClr>
              <a:buSzTx/>
              <a:buNone/>
              <a:tabLst/>
              <a:defRPr/>
            </a:pPr>
            <a:r>
              <a:rPr lang="en-US" dirty="0">
                <a:solidFill>
                  <a:srgbClr val="7030A0"/>
                </a:solidFill>
                <a:latin typeface="Arial Black" panose="020B0A04020102020204" pitchFamily="34" charset="0"/>
              </a:rPr>
              <a:t>Tourism</a:t>
            </a:r>
          </a:p>
          <a:p>
            <a:pPr marL="177800" marR="0" lvl="2" indent="-177800" algn="just" defTabSz="914400" rtl="0" eaLnBrk="1" fontAlgn="base" latinLnBrk="0" hangingPunct="1">
              <a:lnSpc>
                <a:spcPct val="150000"/>
              </a:lnSpc>
              <a:spcBef>
                <a:spcPts val="400"/>
              </a:spcBef>
              <a:spcAft>
                <a:spcPts val="0"/>
              </a:spcAft>
              <a:buClr>
                <a:srgbClr val="4D4D4D"/>
              </a:buClr>
              <a:buSzTx/>
              <a:buFont typeface="Wingdings 2" pitchFamily="18" charset="2"/>
              <a:buChar char=""/>
              <a:tabLst/>
              <a:defRPr/>
            </a:pPr>
            <a:r>
              <a:rPr kumimoji="0" lang="en-US" b="0" i="0" u="none" strike="noStrike" kern="1200" cap="none" spc="0" normalizeH="0" baseline="0" noProof="0" dirty="0" smtClean="0">
                <a:ln>
                  <a:noFill/>
                </a:ln>
                <a:solidFill>
                  <a:srgbClr val="000000"/>
                </a:solidFill>
                <a:effectLst/>
                <a:uLnTx/>
                <a:uFillTx/>
                <a:latin typeface="Garamond" panose="02020404030301010803" pitchFamily="18" charset="0"/>
              </a:rPr>
              <a:t>According to the Zimbabwe Tourism Authority forecasts, tourist arrivals are projected to increase to 2.5 million in 2016, benefiting from vigorous destination marketing and promotion activities targeted at the international, as well as the domestic market. </a:t>
            </a:r>
          </a:p>
          <a:p>
            <a:pPr marL="177800" marR="0" lvl="2" indent="-177800" algn="just" defTabSz="914400" rtl="0" eaLnBrk="1" fontAlgn="auto" latinLnBrk="0" hangingPunct="1">
              <a:lnSpc>
                <a:spcPct val="150000"/>
              </a:lnSpc>
              <a:spcBef>
                <a:spcPts val="400"/>
              </a:spcBef>
              <a:spcAft>
                <a:spcPts val="0"/>
              </a:spcAft>
              <a:buClr>
                <a:srgbClr val="4D4D4D"/>
              </a:buClr>
              <a:buSzTx/>
              <a:buFont typeface="Wingdings 2" pitchFamily="18" charset="2"/>
              <a:buChar char=""/>
              <a:tabLst/>
              <a:defRPr/>
            </a:pPr>
            <a:r>
              <a:rPr kumimoji="0" lang="en-GB" b="0" i="0" u="none" strike="noStrike" kern="1200" cap="none" spc="0" normalizeH="0" baseline="0" noProof="0" dirty="0" smtClean="0">
                <a:ln>
                  <a:noFill/>
                </a:ln>
                <a:solidFill>
                  <a:srgbClr val="000000"/>
                </a:solidFill>
                <a:effectLst/>
                <a:uLnTx/>
                <a:uFillTx/>
                <a:latin typeface="Garamond" panose="02020404030301010803" pitchFamily="18" charset="0"/>
              </a:rPr>
              <a:t>The Tourism Enhancement project supported by the African Development Bank is progressing well. A total of USD0.6 million against an allocation of USD1.3 million was disbursed as at 30 September 2015, with an additional USD200</a:t>
            </a:r>
            <a:r>
              <a:rPr kumimoji="0" lang="en-GB" b="0" i="0" u="none" strike="noStrike" kern="1200" cap="none" spc="0" normalizeH="0" noProof="0" dirty="0" smtClean="0">
                <a:ln>
                  <a:noFill/>
                </a:ln>
                <a:solidFill>
                  <a:srgbClr val="000000"/>
                </a:solidFill>
                <a:effectLst/>
                <a:uLnTx/>
                <a:uFillTx/>
                <a:latin typeface="Garamond" panose="02020404030301010803" pitchFamily="18" charset="0"/>
              </a:rPr>
              <a:t> </a:t>
            </a:r>
            <a:r>
              <a:rPr kumimoji="0" lang="en-GB" b="0" i="0" u="none" strike="noStrike" kern="1200" cap="none" spc="0" normalizeH="0" baseline="0" noProof="0" dirty="0" smtClean="0">
                <a:ln>
                  <a:noFill/>
                </a:ln>
                <a:solidFill>
                  <a:srgbClr val="000000"/>
                </a:solidFill>
                <a:effectLst/>
                <a:uLnTx/>
                <a:uFillTx/>
                <a:latin typeface="Garamond" panose="02020404030301010803" pitchFamily="18" charset="0"/>
              </a:rPr>
              <a:t>000 expected by end of year. In 2016, USD500</a:t>
            </a:r>
            <a:r>
              <a:rPr kumimoji="0" lang="en-GB" b="0" i="0" u="none" strike="noStrike" kern="1200" cap="none" spc="0" normalizeH="0" noProof="0" dirty="0" smtClean="0">
                <a:ln>
                  <a:noFill/>
                </a:ln>
                <a:solidFill>
                  <a:srgbClr val="000000"/>
                </a:solidFill>
                <a:effectLst/>
                <a:uLnTx/>
                <a:uFillTx/>
                <a:latin typeface="Garamond" panose="02020404030301010803" pitchFamily="18" charset="0"/>
              </a:rPr>
              <a:t> </a:t>
            </a:r>
            <a:r>
              <a:rPr kumimoji="0" lang="en-GB" b="0" i="0" u="none" strike="noStrike" kern="1200" cap="none" spc="0" normalizeH="0" baseline="0" noProof="0" dirty="0" smtClean="0">
                <a:ln>
                  <a:noFill/>
                </a:ln>
                <a:solidFill>
                  <a:srgbClr val="000000"/>
                </a:solidFill>
                <a:effectLst/>
                <a:uLnTx/>
                <a:uFillTx/>
                <a:latin typeface="Garamond" panose="02020404030301010803" pitchFamily="18" charset="0"/>
              </a:rPr>
              <a:t>000 will be disbursed towards the project.</a:t>
            </a:r>
            <a:endParaRPr kumimoji="0" lang="en-US" b="0" i="0" u="none" strike="noStrike" kern="1200" cap="none" spc="0" normalizeH="0" baseline="0" noProof="0" dirty="0" smtClean="0">
              <a:ln>
                <a:noFill/>
              </a:ln>
              <a:solidFill>
                <a:srgbClr val="000000"/>
              </a:solidFill>
              <a:effectLst/>
              <a:uLnTx/>
              <a:uFillTx/>
              <a:latin typeface="Garamond" panose="02020404030301010803" pitchFamily="18" charset="0"/>
            </a:endParaRPr>
          </a:p>
          <a:p>
            <a:pPr marL="177800" marR="0" lvl="2" indent="-177800" algn="just" defTabSz="914400" rtl="0" eaLnBrk="1" fontAlgn="auto" latinLnBrk="0" hangingPunct="1">
              <a:lnSpc>
                <a:spcPct val="150000"/>
              </a:lnSpc>
              <a:spcBef>
                <a:spcPts val="400"/>
              </a:spcBef>
              <a:spcAft>
                <a:spcPts val="0"/>
              </a:spcAft>
              <a:buClr>
                <a:srgbClr val="4D4D4D"/>
              </a:buClr>
              <a:buSzTx/>
              <a:buFont typeface="Wingdings 2" pitchFamily="18" charset="2"/>
              <a:buChar char=""/>
              <a:tabLst/>
              <a:defRPr/>
            </a:pPr>
            <a:endParaRPr kumimoji="0" lang="en-ZW" b="0" i="0" u="none" strike="noStrike" kern="1200" cap="none" spc="0" normalizeH="0" baseline="0" noProof="0" dirty="0" smtClean="0">
              <a:ln>
                <a:noFill/>
              </a:ln>
              <a:solidFill>
                <a:srgbClr val="000000"/>
              </a:solidFill>
              <a:effectLst/>
              <a:uLnTx/>
              <a:uFillTx/>
              <a:latin typeface="Garamond" panose="02020404030301010803" pitchFamily="18" charset="0"/>
            </a:endParaRPr>
          </a:p>
          <a:p>
            <a:pPr marL="0" marR="0" lvl="2" indent="0" algn="just" defTabSz="914400" rtl="0" eaLnBrk="1" fontAlgn="auto" latinLnBrk="0" hangingPunct="1">
              <a:lnSpc>
                <a:spcPct val="150000"/>
              </a:lnSpc>
              <a:spcBef>
                <a:spcPts val="400"/>
              </a:spcBef>
              <a:spcAft>
                <a:spcPts val="0"/>
              </a:spcAft>
              <a:buClr>
                <a:srgbClr val="4D4D4D"/>
              </a:buClr>
              <a:buSzTx/>
              <a:buFont typeface="Wingdings 2" pitchFamily="18" charset="2"/>
              <a:buNone/>
              <a:tabLst/>
              <a:defRPr/>
            </a:pPr>
            <a:r>
              <a:rPr kumimoji="0" lang="en-GB" b="0" i="0" u="none" strike="noStrike" kern="1200" cap="none" spc="0" normalizeH="0" baseline="0" noProof="0" dirty="0" smtClean="0">
                <a:ln>
                  <a:noFill/>
                </a:ln>
                <a:solidFill>
                  <a:srgbClr val="7030A0"/>
                </a:solidFill>
                <a:effectLst/>
                <a:uLnTx/>
                <a:uFillTx/>
                <a:latin typeface="Arial Black" panose="020B0A04020102020204" pitchFamily="34" charset="0"/>
              </a:rPr>
              <a:t>Victoria Falls Tourism Special Economic Zone</a:t>
            </a:r>
            <a:endParaRPr kumimoji="0" lang="en-ZW" b="0" i="0" u="none" strike="noStrike" kern="1200" cap="none" spc="0" normalizeH="0" baseline="0" noProof="0" dirty="0" smtClean="0">
              <a:ln>
                <a:noFill/>
              </a:ln>
              <a:solidFill>
                <a:srgbClr val="7030A0"/>
              </a:solidFill>
              <a:effectLst/>
              <a:uLnTx/>
              <a:uFillTx/>
              <a:latin typeface="Arial Black" panose="020B0A04020102020204" pitchFamily="34" charset="0"/>
            </a:endParaRPr>
          </a:p>
          <a:p>
            <a:pPr marL="177800" marR="0" lvl="2" indent="-177800" algn="just" defTabSz="914400" rtl="0" eaLnBrk="1" fontAlgn="auto" latinLnBrk="0" hangingPunct="1">
              <a:lnSpc>
                <a:spcPct val="150000"/>
              </a:lnSpc>
              <a:spcBef>
                <a:spcPts val="400"/>
              </a:spcBef>
              <a:spcAft>
                <a:spcPts val="0"/>
              </a:spcAft>
              <a:buClr>
                <a:srgbClr val="4D4D4D"/>
              </a:buClr>
              <a:buSzTx/>
              <a:buFont typeface="Wingdings 2" pitchFamily="18" charset="2"/>
              <a:buChar char=""/>
              <a:tabLst/>
              <a:defRPr/>
            </a:pPr>
            <a:r>
              <a:rPr kumimoji="0" lang="en-GB" b="0" i="0" u="none" strike="noStrike" kern="1200" cap="none" spc="0" normalizeH="0" baseline="0" noProof="0" dirty="0" smtClean="0">
                <a:ln>
                  <a:noFill/>
                </a:ln>
                <a:solidFill>
                  <a:srgbClr val="000000"/>
                </a:solidFill>
                <a:effectLst/>
                <a:uLnTx/>
                <a:uFillTx/>
                <a:latin typeface="Garamond" panose="02020404030301010803" pitchFamily="18" charset="0"/>
              </a:rPr>
              <a:t>The government has availed 274 hectares of land to a Special Purpose Vehicle, the Mosi-Oa-Tunya Development Company to facilitate the implementation of this concept.</a:t>
            </a:r>
          </a:p>
          <a:p>
            <a:pPr marL="177800" marR="0" lvl="2" indent="-177800" algn="just" defTabSz="914400" rtl="0" eaLnBrk="1" fontAlgn="base" latinLnBrk="0" hangingPunct="1">
              <a:lnSpc>
                <a:spcPct val="150000"/>
              </a:lnSpc>
              <a:spcBef>
                <a:spcPts val="400"/>
              </a:spcBef>
              <a:spcAft>
                <a:spcPts val="0"/>
              </a:spcAft>
              <a:buClr>
                <a:srgbClr val="4D4D4D"/>
              </a:buClr>
              <a:buSzTx/>
              <a:buFont typeface="Wingdings 2" pitchFamily="18" charset="2"/>
              <a:buChar char=""/>
              <a:tabLst/>
              <a:defRPr/>
            </a:pPr>
            <a:r>
              <a:rPr kumimoji="0" lang="en-US" b="0" i="0" u="none" strike="noStrike" kern="1200" cap="none" spc="0" normalizeH="0" baseline="0" noProof="0" dirty="0" smtClean="0">
                <a:ln>
                  <a:noFill/>
                </a:ln>
                <a:solidFill>
                  <a:srgbClr val="000000"/>
                </a:solidFill>
                <a:effectLst/>
                <a:uLnTx/>
                <a:uFillTx/>
                <a:latin typeface="Garamond" panose="02020404030301010803" pitchFamily="18" charset="0"/>
              </a:rPr>
              <a:t>The project should bring immense benefits through expected growth in tourism arrivals, increase in tourism generated income and employment creation across the value chain.</a:t>
            </a:r>
          </a:p>
          <a:p>
            <a:pPr marL="177800" marR="0" lvl="2" indent="-177800" algn="just" defTabSz="914400" rtl="0" eaLnBrk="1" fontAlgn="base" latinLnBrk="0" hangingPunct="1">
              <a:lnSpc>
                <a:spcPct val="150000"/>
              </a:lnSpc>
              <a:spcBef>
                <a:spcPts val="400"/>
              </a:spcBef>
              <a:spcAft>
                <a:spcPts val="0"/>
              </a:spcAft>
              <a:buClr>
                <a:srgbClr val="4D4D4D"/>
              </a:buClr>
              <a:buSzTx/>
              <a:buFont typeface="Wingdings 2" pitchFamily="18" charset="2"/>
              <a:buChar char=""/>
              <a:tabLst/>
              <a:defRPr/>
            </a:pPr>
            <a:r>
              <a:rPr kumimoji="0" lang="en-US" b="0" i="0" u="none" strike="noStrike" kern="1200" cap="none" spc="0" normalizeH="0" baseline="0" noProof="0" dirty="0" smtClean="0">
                <a:ln>
                  <a:noFill/>
                </a:ln>
                <a:solidFill>
                  <a:srgbClr val="000000"/>
                </a:solidFill>
                <a:effectLst/>
                <a:uLnTx/>
                <a:uFillTx/>
                <a:latin typeface="Garamond" panose="02020404030301010803" pitchFamily="18" charset="0"/>
              </a:rPr>
              <a:t>Accordingly, drawing from international best practices, the necessary incentives and dispensations in the areas of taxation, duty, liberal visa regimes and exchange control regulations will be availed. </a:t>
            </a:r>
          </a:p>
          <a:p>
            <a:pPr marL="0" marR="0" lvl="2" indent="0" algn="just" defTabSz="914400" rtl="0" eaLnBrk="1" fontAlgn="auto" latinLnBrk="0" hangingPunct="1">
              <a:lnSpc>
                <a:spcPct val="150000"/>
              </a:lnSpc>
              <a:spcBef>
                <a:spcPts val="400"/>
              </a:spcBef>
              <a:spcAft>
                <a:spcPts val="0"/>
              </a:spcAft>
              <a:buClr>
                <a:srgbClr val="4D4D4D"/>
              </a:buClr>
              <a:buSzTx/>
              <a:buFont typeface="Wingdings 2" pitchFamily="18" charset="2"/>
              <a:buNone/>
              <a:tabLst/>
              <a:defRPr/>
            </a:pPr>
            <a:endParaRPr kumimoji="0" lang="en-ZW" b="0" i="0" u="none" strike="noStrike" kern="1200" cap="none" spc="0" normalizeH="0" baseline="0" noProof="0" dirty="0" smtClean="0">
              <a:ln>
                <a:noFill/>
              </a:ln>
              <a:solidFill>
                <a:srgbClr val="000000"/>
              </a:solidFill>
              <a:effectLst/>
              <a:uLnTx/>
              <a:uFillTx/>
              <a:latin typeface="Garamond" panose="02020404030301010803" pitchFamily="18" charset="0"/>
            </a:endParaRPr>
          </a:p>
        </p:txBody>
      </p:sp>
      <p:sp>
        <p:nvSpPr>
          <p:cNvPr id="7" name="Rectangle 18"/>
          <p:cNvSpPr>
            <a:spLocks noChangeArrowheads="1"/>
          </p:cNvSpPr>
          <p:nvPr>
            <p:custDataLst>
              <p:tags r:id="rId1"/>
            </p:custDataLst>
          </p:nvPr>
        </p:nvSpPr>
        <p:spPr bwMode="gray">
          <a:xfrm>
            <a:off x="215392" y="990600"/>
            <a:ext cx="8489951" cy="369332"/>
          </a:xfrm>
          <a:prstGeom prst="rect">
            <a:avLst/>
          </a:prstGeom>
          <a:solidFill>
            <a:srgbClr val="008000"/>
          </a:soli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spcBef>
                <a:spcPct val="0"/>
              </a:spcBef>
              <a:spcAft>
                <a:spcPct val="0"/>
              </a:spcAft>
            </a:pPr>
            <a:r>
              <a:rPr lang="en-ZW" sz="2400" dirty="0">
                <a:solidFill>
                  <a:schemeClr val="bg1"/>
                </a:solidFill>
                <a:latin typeface="Garamond" panose="02020404030301010803" pitchFamily="18" charset="0"/>
              </a:rPr>
              <a:t>Advancing beneficiation/value addition</a:t>
            </a:r>
            <a:endParaRPr lang="en-US" sz="24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4175112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5"/>
          <p:cNvSpPr txBox="1">
            <a:spLocks/>
          </p:cNvSpPr>
          <p:nvPr/>
        </p:nvSpPr>
        <p:spPr bwMode="gray">
          <a:xfrm>
            <a:off x="226829" y="1143000"/>
            <a:ext cx="8534400" cy="5493812"/>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400"/>
              </a:spcBef>
              <a:buFont typeface="Arial" pitchFamily="34" charset="0"/>
              <a:buNone/>
              <a:defRPr sz="900" b="0" kern="1200">
                <a:solidFill>
                  <a:schemeClr val="accent1"/>
                </a:solidFill>
                <a:latin typeface="Arial Black" pitchFamily="34" charset="0"/>
                <a:ea typeface="+mn-ea"/>
                <a:cs typeface="Arial" pitchFamily="34" charset="0"/>
              </a:defRPr>
            </a:lvl1pPr>
            <a:lvl2pPr marL="0" indent="0" algn="l" defTabSz="914400" rtl="0" eaLnBrk="1" latinLnBrk="0" hangingPunct="1">
              <a:lnSpc>
                <a:spcPct val="100000"/>
              </a:lnSpc>
              <a:spcBef>
                <a:spcPts val="400"/>
              </a:spcBef>
              <a:buFont typeface="Arial" pitchFamily="34" charset="0"/>
              <a:buNone/>
              <a:defRPr sz="1100" kern="1200">
                <a:solidFill>
                  <a:schemeClr val="tx1"/>
                </a:solidFill>
                <a:latin typeface="+mn-lt"/>
                <a:ea typeface="+mn-ea"/>
                <a:cs typeface="+mn-cs"/>
              </a:defRPr>
            </a:lvl2pPr>
            <a:lvl3pPr marL="177800" indent="-177800" algn="l" defTabSz="914400" rtl="0" eaLnBrk="1" latinLnBrk="0" hangingPunct="1">
              <a:lnSpc>
                <a:spcPct val="100000"/>
              </a:lnSpc>
              <a:spcBef>
                <a:spcPts val="400"/>
              </a:spcBef>
              <a:buClr>
                <a:schemeClr val="bg2"/>
              </a:buClr>
              <a:buFont typeface="Wingdings 2" pitchFamily="18" charset="2"/>
              <a:buChar char=""/>
              <a:defRPr sz="1100" kern="1200">
                <a:solidFill>
                  <a:schemeClr val="tx1"/>
                </a:solidFill>
                <a:latin typeface="+mn-lt"/>
                <a:ea typeface="+mn-ea"/>
                <a:cs typeface="+mn-cs"/>
              </a:defRPr>
            </a:lvl3pPr>
            <a:lvl4pPr marL="361950" indent="-184150" algn="l" defTabSz="914400" rtl="0" eaLnBrk="1" latinLnBrk="0" hangingPunct="1">
              <a:lnSpc>
                <a:spcPct val="100000"/>
              </a:lnSpc>
              <a:spcBef>
                <a:spcPts val="400"/>
              </a:spcBef>
              <a:buClr>
                <a:schemeClr val="bg2"/>
              </a:buClr>
              <a:buFont typeface="Symbol" pitchFamily="18" charset="2"/>
              <a:buChar char=""/>
              <a:tabLst/>
              <a:defRPr sz="1100" kern="1200">
                <a:solidFill>
                  <a:schemeClr val="tx1"/>
                </a:solidFill>
                <a:latin typeface="+mn-lt"/>
                <a:ea typeface="+mn-ea"/>
                <a:cs typeface="+mn-cs"/>
              </a:defRPr>
            </a:lvl4pPr>
            <a:lvl5pPr marL="539750" indent="-177800" algn="l" defTabSz="914400" rtl="0" eaLnBrk="1" latinLnBrk="0" hangingPunct="1">
              <a:lnSpc>
                <a:spcPct val="100000"/>
              </a:lnSpc>
              <a:spcBef>
                <a:spcPts val="400"/>
              </a:spcBef>
              <a:buClr>
                <a:schemeClr val="bg2"/>
              </a:buClr>
              <a:buFont typeface="Symbol" pitchFamily="18" charset="2"/>
              <a:buChar char=""/>
              <a:defRPr sz="1100" kern="1200">
                <a:solidFill>
                  <a:schemeClr val="tx1"/>
                </a:solidFill>
                <a:latin typeface="+mn-lt"/>
                <a:ea typeface="+mn-ea"/>
                <a:cs typeface="+mn-cs"/>
              </a:defRPr>
            </a:lvl5pPr>
            <a:lvl6pPr marL="717550" indent="-177800" algn="l" defTabSz="914400" rtl="0" eaLnBrk="1" latinLnBrk="0" hangingPunct="1">
              <a:lnSpc>
                <a:spcPct val="100000"/>
              </a:lnSpc>
              <a:spcBef>
                <a:spcPts val="400"/>
              </a:spcBef>
              <a:buClr>
                <a:schemeClr val="bg2"/>
              </a:buClr>
              <a:buFont typeface="Symbol" pitchFamily="18" charset="2"/>
              <a:buChar char=""/>
              <a:defRPr sz="1000" kern="1200">
                <a:solidFill>
                  <a:schemeClr val="tx1"/>
                </a:solidFill>
                <a:latin typeface="+mn-lt"/>
                <a:ea typeface="+mn-ea"/>
                <a:cs typeface="+mn-cs"/>
              </a:defRPr>
            </a:lvl6pPr>
            <a:lvl7pPr marL="895350" indent="-177800" algn="l" defTabSz="914400" rtl="0" eaLnBrk="1" latinLnBrk="0" hangingPunct="1">
              <a:lnSpc>
                <a:spcPct val="100000"/>
              </a:lnSpc>
              <a:spcBef>
                <a:spcPts val="400"/>
              </a:spcBef>
              <a:buClr>
                <a:schemeClr val="bg2"/>
              </a:buClr>
              <a:buFont typeface="Symbol" pitchFamily="18" charset="2"/>
              <a:buChar char=""/>
              <a:defRPr sz="1000" kern="1200">
                <a:solidFill>
                  <a:schemeClr val="tx1"/>
                </a:solidFill>
                <a:latin typeface="+mn-lt"/>
                <a:ea typeface="+mn-ea"/>
                <a:cs typeface="+mn-cs"/>
              </a:defRPr>
            </a:lvl7pPr>
            <a:lvl8pPr marL="1079500" indent="-184150" algn="l" defTabSz="914400" rtl="0" eaLnBrk="1" latinLnBrk="0" hangingPunct="1">
              <a:lnSpc>
                <a:spcPct val="100000"/>
              </a:lnSpc>
              <a:spcBef>
                <a:spcPts val="400"/>
              </a:spcBef>
              <a:buClr>
                <a:schemeClr val="bg2"/>
              </a:buClr>
              <a:buFont typeface="Symbol" pitchFamily="18" charset="2"/>
              <a:buChar char=""/>
              <a:defRPr sz="1000" kern="1200">
                <a:solidFill>
                  <a:schemeClr val="tx1"/>
                </a:solidFill>
                <a:latin typeface="+mn-lt"/>
                <a:ea typeface="+mn-ea"/>
                <a:cs typeface="+mn-cs"/>
              </a:defRPr>
            </a:lvl8pPr>
            <a:lvl9pPr marL="1257300" indent="-177800" algn="l" defTabSz="914400" rtl="0" eaLnBrk="1" latinLnBrk="0" hangingPunct="1">
              <a:lnSpc>
                <a:spcPct val="100000"/>
              </a:lnSpc>
              <a:spcBef>
                <a:spcPts val="400"/>
              </a:spcBef>
              <a:buClr>
                <a:schemeClr val="bg2"/>
              </a:buClr>
              <a:buFont typeface="Symbol" pitchFamily="18" charset="2"/>
              <a:buChar char=""/>
              <a:defRPr sz="1000" kern="1200" baseline="0">
                <a:solidFill>
                  <a:schemeClr val="tx1"/>
                </a:solidFill>
                <a:latin typeface="+mn-lt"/>
                <a:ea typeface="+mn-ea"/>
                <a:cs typeface="+mn-cs"/>
              </a:defRPr>
            </a:lvl9pPr>
          </a:lstStyle>
          <a:p>
            <a:pPr marL="0" marR="0" lvl="2" indent="0" algn="just" defTabSz="914400" rtl="0" eaLnBrk="1" fontAlgn="auto" latinLnBrk="0" hangingPunct="1">
              <a:lnSpc>
                <a:spcPct val="100000"/>
              </a:lnSpc>
              <a:spcBef>
                <a:spcPts val="400"/>
              </a:spcBef>
              <a:spcAft>
                <a:spcPts val="0"/>
              </a:spcAft>
              <a:buClr>
                <a:srgbClr val="4D4D4D"/>
              </a:buClr>
              <a:buSzTx/>
              <a:buFont typeface="Wingdings 2" pitchFamily="18" charset="2"/>
              <a:buNone/>
              <a:tabLst/>
              <a:defRPr/>
            </a:pPr>
            <a:r>
              <a:rPr kumimoji="0" lang="en-US" sz="800" b="0" i="0" u="none" strike="noStrike" kern="1200" cap="none" spc="0" normalizeH="0" baseline="0" noProof="0" dirty="0" smtClean="0">
                <a:ln>
                  <a:noFill/>
                </a:ln>
                <a:solidFill>
                  <a:srgbClr val="7030A0"/>
                </a:solidFill>
                <a:effectLst/>
                <a:uLnTx/>
                <a:uFillTx/>
                <a:latin typeface="Arial Black" panose="020B0A04020102020204" pitchFamily="34" charset="0"/>
              </a:rPr>
              <a:t>Encouraging Private Sector Investment</a:t>
            </a:r>
          </a:p>
          <a:p>
            <a:pPr marL="177800" marR="0" lvl="2" indent="-177800" algn="just" defTabSz="914400" rtl="0" eaLnBrk="1" fontAlgn="auto" latinLnBrk="0" hangingPunct="1">
              <a:lnSpc>
                <a:spcPct val="100000"/>
              </a:lnSpc>
              <a:spcBef>
                <a:spcPts val="400"/>
              </a:spcBef>
              <a:spcAft>
                <a:spcPts val="0"/>
              </a:spcAft>
              <a:buClr>
                <a:srgbClr val="4D4D4D"/>
              </a:buClr>
              <a:buSzTx/>
              <a:buFont typeface="Wingdings 2" pitchFamily="18" charset="2"/>
              <a:buChar char=""/>
              <a:tabLst/>
              <a:defRPr/>
            </a:pPr>
            <a:r>
              <a:rPr kumimoji="0" lang="en-US" b="0" i="0" u="none" strike="noStrike" kern="1200" cap="none" spc="0" normalizeH="0" baseline="0" noProof="0" dirty="0" smtClean="0">
                <a:ln>
                  <a:noFill/>
                </a:ln>
                <a:solidFill>
                  <a:srgbClr val="000000"/>
                </a:solidFill>
                <a:effectLst/>
                <a:uLnTx/>
                <a:uFillTx/>
                <a:latin typeface="Garamond" panose="02020404030301010803" pitchFamily="18" charset="0"/>
              </a:rPr>
              <a:t>A friendly and conducive investment environment remains key for our economy to successfully compete and attract investment on the global market. </a:t>
            </a:r>
          </a:p>
          <a:p>
            <a:pPr marL="177800" marR="0" lvl="2" indent="-177800" algn="just" defTabSz="914400" rtl="0" eaLnBrk="1" fontAlgn="auto" latinLnBrk="0" hangingPunct="1">
              <a:lnSpc>
                <a:spcPct val="100000"/>
              </a:lnSpc>
              <a:spcBef>
                <a:spcPts val="400"/>
              </a:spcBef>
              <a:spcAft>
                <a:spcPts val="0"/>
              </a:spcAft>
              <a:buClr>
                <a:srgbClr val="4D4D4D"/>
              </a:buClr>
              <a:buSzTx/>
              <a:buFont typeface="Wingdings 2" pitchFamily="18" charset="2"/>
              <a:buChar char=""/>
              <a:tabLst/>
              <a:defRPr/>
            </a:pPr>
            <a:r>
              <a:rPr kumimoji="0" lang="en-US" b="0" i="0" u="none" strike="noStrike" kern="1200" cap="none" spc="0" normalizeH="0" baseline="0" noProof="0" dirty="0" smtClean="0">
                <a:ln>
                  <a:noFill/>
                </a:ln>
                <a:solidFill>
                  <a:srgbClr val="000000"/>
                </a:solidFill>
                <a:effectLst/>
                <a:uLnTx/>
                <a:uFillTx/>
                <a:latin typeface="Garamond" panose="02020404030301010803" pitchFamily="18" charset="0"/>
              </a:rPr>
              <a:t>Projections of foreign direct investments are expected to rise from USD591 million to USD614 million in the year 2016. </a:t>
            </a:r>
          </a:p>
          <a:p>
            <a:pPr marL="177800" marR="0" lvl="3" indent="0" algn="just" defTabSz="914400" rtl="0" eaLnBrk="1" fontAlgn="auto" latinLnBrk="0" hangingPunct="1">
              <a:lnSpc>
                <a:spcPct val="100000"/>
              </a:lnSpc>
              <a:spcBef>
                <a:spcPts val="400"/>
              </a:spcBef>
              <a:spcAft>
                <a:spcPts val="0"/>
              </a:spcAft>
              <a:buClr>
                <a:srgbClr val="4D4D4D"/>
              </a:buClr>
              <a:buSzTx/>
              <a:buNone/>
              <a:tabLst/>
              <a:defRPr/>
            </a:pPr>
            <a:endParaRPr kumimoji="0" lang="en-US" b="0" i="0" u="none" strike="noStrike" kern="1200" cap="none" spc="0" normalizeH="0" baseline="0" noProof="0" dirty="0" smtClean="0">
              <a:ln>
                <a:noFill/>
              </a:ln>
              <a:solidFill>
                <a:srgbClr val="000000"/>
              </a:solidFill>
              <a:effectLst/>
              <a:uLnTx/>
              <a:uFillTx/>
              <a:latin typeface="Garamond" panose="02020404030301010803" pitchFamily="18" charset="0"/>
            </a:endParaRPr>
          </a:p>
          <a:p>
            <a:pPr marL="0" marR="0" lvl="2" indent="0" algn="just" defTabSz="914400" rtl="0" eaLnBrk="1" fontAlgn="auto" latinLnBrk="0" hangingPunct="1">
              <a:lnSpc>
                <a:spcPct val="100000"/>
              </a:lnSpc>
              <a:spcBef>
                <a:spcPts val="400"/>
              </a:spcBef>
              <a:spcAft>
                <a:spcPts val="0"/>
              </a:spcAft>
              <a:buClr>
                <a:srgbClr val="4D4D4D"/>
              </a:buClr>
              <a:buSzTx/>
              <a:buFont typeface="Wingdings 2" pitchFamily="18" charset="2"/>
              <a:buNone/>
              <a:tabLst/>
              <a:defRPr/>
            </a:pPr>
            <a:r>
              <a:rPr lang="en-US" sz="800" dirty="0" smtClean="0">
                <a:solidFill>
                  <a:srgbClr val="7030A0"/>
                </a:solidFill>
                <a:latin typeface="Arial Black" panose="020B0A04020102020204" pitchFamily="34" charset="0"/>
              </a:rPr>
              <a:t>National Competitiveness</a:t>
            </a:r>
          </a:p>
          <a:p>
            <a:pPr marL="177800" marR="0" lvl="2" indent="-177800" algn="just" defTabSz="914400" rtl="0" eaLnBrk="1" fontAlgn="auto" latinLnBrk="0" hangingPunct="1">
              <a:lnSpc>
                <a:spcPct val="100000"/>
              </a:lnSpc>
              <a:spcBef>
                <a:spcPts val="400"/>
              </a:spcBef>
              <a:spcAft>
                <a:spcPts val="0"/>
              </a:spcAft>
              <a:buClr>
                <a:srgbClr val="4D4D4D"/>
              </a:buClr>
              <a:buSzTx/>
              <a:buFont typeface="Wingdings 2" pitchFamily="18" charset="2"/>
              <a:buChar char=""/>
              <a:tabLst/>
              <a:defRPr/>
            </a:pPr>
            <a:r>
              <a:rPr kumimoji="0" lang="en-US" b="0" i="0" u="none" strike="noStrike" kern="1200" cap="none" spc="0" normalizeH="0" baseline="0" noProof="0" dirty="0" smtClean="0">
                <a:ln>
                  <a:noFill/>
                </a:ln>
                <a:solidFill>
                  <a:srgbClr val="000000"/>
                </a:solidFill>
                <a:effectLst/>
                <a:uLnTx/>
                <a:uFillTx/>
                <a:latin typeface="Garamond" panose="02020404030301010803" pitchFamily="18" charset="0"/>
              </a:rPr>
              <a:t>National Competitiveness Commission  will be expedited in 2016 to coordinate implementation of the National Competitiveness Assessment Report recommendations. </a:t>
            </a:r>
          </a:p>
          <a:p>
            <a:pPr marL="0" marR="0" lvl="2" indent="0" algn="just" defTabSz="914400" rtl="0" eaLnBrk="1" fontAlgn="auto" latinLnBrk="0" hangingPunct="1">
              <a:lnSpc>
                <a:spcPct val="100000"/>
              </a:lnSpc>
              <a:spcBef>
                <a:spcPts val="400"/>
              </a:spcBef>
              <a:spcAft>
                <a:spcPts val="0"/>
              </a:spcAft>
              <a:buClr>
                <a:srgbClr val="4D4D4D"/>
              </a:buClr>
              <a:buSzTx/>
              <a:buNone/>
              <a:tabLst/>
              <a:defRPr/>
            </a:pPr>
            <a:endParaRPr kumimoji="0" lang="en-US" b="0" i="0" u="none" strike="noStrike" kern="1200" cap="none" spc="0" normalizeH="0" baseline="0" noProof="0" dirty="0" smtClean="0">
              <a:ln>
                <a:noFill/>
              </a:ln>
              <a:solidFill>
                <a:srgbClr val="000000"/>
              </a:solidFill>
              <a:effectLst/>
              <a:uLnTx/>
              <a:uFillTx/>
              <a:latin typeface="Garamond" panose="02020404030301010803" pitchFamily="18" charset="0"/>
            </a:endParaRPr>
          </a:p>
          <a:p>
            <a:pPr marL="0" marR="0" lvl="2" indent="0" algn="just" defTabSz="914400" rtl="0" eaLnBrk="1" fontAlgn="auto" latinLnBrk="0" hangingPunct="1">
              <a:lnSpc>
                <a:spcPct val="100000"/>
              </a:lnSpc>
              <a:spcBef>
                <a:spcPts val="400"/>
              </a:spcBef>
              <a:spcAft>
                <a:spcPts val="0"/>
              </a:spcAft>
              <a:buClr>
                <a:srgbClr val="4D4D4D"/>
              </a:buClr>
              <a:buSzTx/>
              <a:buFont typeface="Wingdings 2" pitchFamily="18" charset="2"/>
              <a:buNone/>
              <a:tabLst/>
              <a:defRPr/>
            </a:pPr>
            <a:r>
              <a:rPr lang="en-US" sz="800" dirty="0">
                <a:solidFill>
                  <a:srgbClr val="7030A0"/>
                </a:solidFill>
                <a:latin typeface="Arial Black" panose="020B0A04020102020204" pitchFamily="34" charset="0"/>
              </a:rPr>
              <a:t>EMA Levies</a:t>
            </a:r>
          </a:p>
          <a:p>
            <a:pPr marR="0" lvl="2" algn="just" defTabSz="914400" rtl="0" eaLnBrk="1" fontAlgn="auto" latinLnBrk="0" hangingPunct="1">
              <a:lnSpc>
                <a:spcPct val="100000"/>
              </a:lnSpc>
              <a:spcBef>
                <a:spcPts val="400"/>
              </a:spcBef>
              <a:spcAft>
                <a:spcPts val="0"/>
              </a:spcAft>
              <a:buClr>
                <a:srgbClr val="4D4D4D"/>
              </a:buClr>
              <a:buSzTx/>
              <a:buFont typeface="Arial" panose="020B0604020202020204" pitchFamily="34" charset="0"/>
              <a:buChar char="•"/>
              <a:tabLst/>
              <a:defRPr/>
            </a:pPr>
            <a:r>
              <a:rPr kumimoji="0" lang="en-US" b="0" i="0" u="none" strike="noStrike" kern="1200" cap="none" spc="0" normalizeH="0" baseline="0" noProof="0" dirty="0" smtClean="0">
                <a:ln>
                  <a:noFill/>
                </a:ln>
                <a:solidFill>
                  <a:srgbClr val="000000"/>
                </a:solidFill>
                <a:effectLst/>
                <a:uLnTx/>
                <a:uFillTx/>
                <a:latin typeface="Garamond" panose="02020404030301010803" pitchFamily="18" charset="0"/>
              </a:rPr>
              <a:t>The current statutory fee for submission of Environmental Impact Assessment is pegged at 1.5% of the project costs.</a:t>
            </a:r>
          </a:p>
          <a:p>
            <a:pPr marR="0" lvl="2" algn="just" defTabSz="914400" rtl="0" eaLnBrk="1" fontAlgn="auto" latinLnBrk="0" hangingPunct="1">
              <a:lnSpc>
                <a:spcPct val="100000"/>
              </a:lnSpc>
              <a:spcBef>
                <a:spcPts val="400"/>
              </a:spcBef>
              <a:spcAft>
                <a:spcPts val="0"/>
              </a:spcAft>
              <a:buClr>
                <a:srgbClr val="4D4D4D"/>
              </a:buClr>
              <a:buSzTx/>
              <a:buFont typeface="Arial" panose="020B0604020202020204" pitchFamily="34" charset="0"/>
              <a:buChar char="•"/>
              <a:tabLst/>
              <a:defRPr/>
            </a:pPr>
            <a:r>
              <a:rPr kumimoji="0" lang="en-US" b="0" i="0" u="none" strike="noStrike" kern="1200" cap="none" spc="0" normalizeH="0" baseline="0" noProof="0" dirty="0" smtClean="0">
                <a:ln>
                  <a:noFill/>
                </a:ln>
                <a:solidFill>
                  <a:srgbClr val="000000"/>
                </a:solidFill>
                <a:effectLst/>
                <a:uLnTx/>
                <a:uFillTx/>
                <a:latin typeface="Garamond" panose="02020404030301010803" pitchFamily="18" charset="0"/>
              </a:rPr>
              <a:t>Environment Impact Assessment fees has been approved on a sliding scale as indicated in the table below.</a:t>
            </a:r>
          </a:p>
          <a:p>
            <a:pPr marL="177800" marR="0" lvl="2" indent="-177800" algn="just" defTabSz="914400" rtl="0" eaLnBrk="1" fontAlgn="auto" latinLnBrk="0" hangingPunct="1">
              <a:lnSpc>
                <a:spcPct val="100000"/>
              </a:lnSpc>
              <a:spcBef>
                <a:spcPts val="400"/>
              </a:spcBef>
              <a:spcAft>
                <a:spcPts val="0"/>
              </a:spcAft>
              <a:buClr>
                <a:srgbClr val="4D4D4D"/>
              </a:buClr>
              <a:buSzTx/>
              <a:buFont typeface="Wingdings 2" pitchFamily="18" charset="2"/>
              <a:buChar char=""/>
              <a:tabLst/>
              <a:defRPr/>
            </a:pPr>
            <a:endParaRPr kumimoji="0" lang="en-ZW" b="0" i="0" u="none" strike="noStrike" kern="1200" cap="none" spc="0" normalizeH="0" baseline="0" noProof="0" dirty="0" smtClean="0">
              <a:ln>
                <a:noFill/>
              </a:ln>
              <a:solidFill>
                <a:srgbClr val="7030A0"/>
              </a:solidFill>
              <a:effectLst/>
              <a:uLnTx/>
              <a:uFillTx/>
              <a:latin typeface="Garamond" pitchFamily="18" charset="0"/>
            </a:endParaRPr>
          </a:p>
          <a:p>
            <a:pPr marL="177800" marR="0" lvl="2" indent="-177800" algn="just" defTabSz="914400" rtl="0" eaLnBrk="1" fontAlgn="auto" latinLnBrk="0" hangingPunct="1">
              <a:lnSpc>
                <a:spcPct val="100000"/>
              </a:lnSpc>
              <a:spcBef>
                <a:spcPts val="400"/>
              </a:spcBef>
              <a:spcAft>
                <a:spcPts val="0"/>
              </a:spcAft>
              <a:buClr>
                <a:srgbClr val="4D4D4D"/>
              </a:buClr>
              <a:buSzTx/>
              <a:buFont typeface="Wingdings 2" pitchFamily="18" charset="2"/>
              <a:buChar char=""/>
              <a:tabLst/>
              <a:defRPr/>
            </a:pPr>
            <a:endParaRPr lang="en-ZW" dirty="0">
              <a:solidFill>
                <a:srgbClr val="7030A0"/>
              </a:solidFill>
              <a:latin typeface="Garamond" pitchFamily="18" charset="0"/>
            </a:endParaRPr>
          </a:p>
          <a:p>
            <a:pPr marL="177800" marR="0" lvl="2" indent="-177800" algn="just" defTabSz="914400" rtl="0" eaLnBrk="1" fontAlgn="auto" latinLnBrk="0" hangingPunct="1">
              <a:lnSpc>
                <a:spcPct val="100000"/>
              </a:lnSpc>
              <a:spcBef>
                <a:spcPts val="400"/>
              </a:spcBef>
              <a:spcAft>
                <a:spcPts val="0"/>
              </a:spcAft>
              <a:buClr>
                <a:srgbClr val="4D4D4D"/>
              </a:buClr>
              <a:buSzTx/>
              <a:buFont typeface="Wingdings 2" pitchFamily="18" charset="2"/>
              <a:buChar char=""/>
              <a:tabLst/>
              <a:defRPr/>
            </a:pPr>
            <a:endParaRPr kumimoji="0" lang="en-ZW" b="0" i="0" u="none" strike="noStrike" kern="1200" cap="none" spc="0" normalizeH="0" baseline="0" noProof="0" dirty="0" smtClean="0">
              <a:ln>
                <a:noFill/>
              </a:ln>
              <a:solidFill>
                <a:srgbClr val="7030A0"/>
              </a:solidFill>
              <a:effectLst/>
              <a:uLnTx/>
              <a:uFillTx/>
              <a:latin typeface="Garamond" pitchFamily="18" charset="0"/>
            </a:endParaRPr>
          </a:p>
          <a:p>
            <a:pPr marL="177800" marR="0" lvl="2" indent="-177800" algn="just" defTabSz="914400" rtl="0" eaLnBrk="1" fontAlgn="auto" latinLnBrk="0" hangingPunct="1">
              <a:lnSpc>
                <a:spcPct val="100000"/>
              </a:lnSpc>
              <a:spcBef>
                <a:spcPts val="400"/>
              </a:spcBef>
              <a:spcAft>
                <a:spcPts val="0"/>
              </a:spcAft>
              <a:buClr>
                <a:srgbClr val="4D4D4D"/>
              </a:buClr>
              <a:buSzTx/>
              <a:buFont typeface="Wingdings 2" pitchFamily="18" charset="2"/>
              <a:buChar char=""/>
              <a:tabLst/>
              <a:defRPr/>
            </a:pPr>
            <a:endParaRPr lang="en-ZW" dirty="0">
              <a:solidFill>
                <a:srgbClr val="7030A0"/>
              </a:solidFill>
              <a:latin typeface="Garamond" pitchFamily="18" charset="0"/>
            </a:endParaRPr>
          </a:p>
          <a:p>
            <a:pPr marL="177800" marR="0" lvl="2" indent="-177800" algn="just" defTabSz="914400" rtl="0" eaLnBrk="1" fontAlgn="auto" latinLnBrk="0" hangingPunct="1">
              <a:lnSpc>
                <a:spcPct val="100000"/>
              </a:lnSpc>
              <a:spcBef>
                <a:spcPts val="400"/>
              </a:spcBef>
              <a:spcAft>
                <a:spcPts val="0"/>
              </a:spcAft>
              <a:buClr>
                <a:srgbClr val="4D4D4D"/>
              </a:buClr>
              <a:buSzTx/>
              <a:buFont typeface="Wingdings 2" pitchFamily="18" charset="2"/>
              <a:buChar char=""/>
              <a:tabLst/>
              <a:defRPr/>
            </a:pPr>
            <a:endParaRPr kumimoji="0" lang="en-ZW" b="0" i="0" u="none" strike="noStrike" kern="1200" cap="none" spc="0" normalizeH="0" baseline="0" noProof="0" dirty="0" smtClean="0">
              <a:ln>
                <a:noFill/>
              </a:ln>
              <a:solidFill>
                <a:srgbClr val="7030A0"/>
              </a:solidFill>
              <a:effectLst/>
              <a:uLnTx/>
              <a:uFillTx/>
              <a:latin typeface="Garamond" pitchFamily="18" charset="0"/>
            </a:endParaRPr>
          </a:p>
          <a:p>
            <a:pPr marL="177800" marR="0" lvl="2" indent="-177800" algn="just" defTabSz="914400" rtl="0" eaLnBrk="1" fontAlgn="auto" latinLnBrk="0" hangingPunct="1">
              <a:lnSpc>
                <a:spcPct val="100000"/>
              </a:lnSpc>
              <a:spcBef>
                <a:spcPts val="400"/>
              </a:spcBef>
              <a:spcAft>
                <a:spcPts val="0"/>
              </a:spcAft>
              <a:buClr>
                <a:srgbClr val="4D4D4D"/>
              </a:buClr>
              <a:buSzTx/>
              <a:buFont typeface="Wingdings 2" pitchFamily="18" charset="2"/>
              <a:buChar char=""/>
              <a:tabLst/>
              <a:defRPr/>
            </a:pPr>
            <a:endParaRPr lang="en-ZW" dirty="0">
              <a:solidFill>
                <a:srgbClr val="7030A0"/>
              </a:solidFill>
              <a:latin typeface="Garamond" pitchFamily="18" charset="0"/>
            </a:endParaRPr>
          </a:p>
          <a:p>
            <a:pPr marL="177800" marR="0" lvl="2" indent="-177800" algn="just" defTabSz="914400" rtl="0" eaLnBrk="1" fontAlgn="auto" latinLnBrk="0" hangingPunct="1">
              <a:lnSpc>
                <a:spcPct val="100000"/>
              </a:lnSpc>
              <a:spcBef>
                <a:spcPts val="400"/>
              </a:spcBef>
              <a:spcAft>
                <a:spcPts val="0"/>
              </a:spcAft>
              <a:buClr>
                <a:srgbClr val="4D4D4D"/>
              </a:buClr>
              <a:buSzTx/>
              <a:buFont typeface="Wingdings 2" pitchFamily="18" charset="2"/>
              <a:buChar char=""/>
              <a:tabLst/>
              <a:defRPr/>
            </a:pPr>
            <a:endParaRPr kumimoji="0" lang="en-ZW" b="0" i="0" u="none" strike="noStrike" kern="1200" cap="none" spc="0" normalizeH="0" baseline="0" noProof="0" dirty="0" smtClean="0">
              <a:ln>
                <a:noFill/>
              </a:ln>
              <a:solidFill>
                <a:srgbClr val="7030A0"/>
              </a:solidFill>
              <a:effectLst/>
              <a:uLnTx/>
              <a:uFillTx/>
              <a:latin typeface="Garamond" pitchFamily="18" charset="0"/>
            </a:endParaRPr>
          </a:p>
          <a:p>
            <a:pPr marL="177800" marR="0" lvl="2" indent="-177800" algn="just" defTabSz="914400" rtl="0" eaLnBrk="1" fontAlgn="auto" latinLnBrk="0" hangingPunct="1">
              <a:lnSpc>
                <a:spcPct val="100000"/>
              </a:lnSpc>
              <a:spcBef>
                <a:spcPts val="400"/>
              </a:spcBef>
              <a:spcAft>
                <a:spcPts val="0"/>
              </a:spcAft>
              <a:buClr>
                <a:srgbClr val="4D4D4D"/>
              </a:buClr>
              <a:buSzTx/>
              <a:buFont typeface="Wingdings 2" pitchFamily="18" charset="2"/>
              <a:buChar char=""/>
              <a:tabLst/>
              <a:defRPr/>
            </a:pPr>
            <a:endParaRPr lang="en-ZW" dirty="0">
              <a:solidFill>
                <a:srgbClr val="7030A0"/>
              </a:solidFill>
              <a:latin typeface="Garamond" pitchFamily="18" charset="0"/>
            </a:endParaRPr>
          </a:p>
          <a:p>
            <a:pPr marL="177800" marR="0" lvl="2" indent="-177800" algn="just" defTabSz="914400" rtl="0" eaLnBrk="1" fontAlgn="auto" latinLnBrk="0" hangingPunct="1">
              <a:lnSpc>
                <a:spcPct val="100000"/>
              </a:lnSpc>
              <a:spcBef>
                <a:spcPts val="400"/>
              </a:spcBef>
              <a:spcAft>
                <a:spcPts val="0"/>
              </a:spcAft>
              <a:buClr>
                <a:srgbClr val="4D4D4D"/>
              </a:buClr>
              <a:buSzTx/>
              <a:buFont typeface="Wingdings 2" pitchFamily="18" charset="2"/>
              <a:buChar char=""/>
              <a:tabLst/>
              <a:defRPr/>
            </a:pPr>
            <a:endParaRPr kumimoji="0" lang="en-ZW" b="0" i="0" u="none" strike="noStrike" kern="1200" cap="none" spc="0" normalizeH="0" baseline="0" noProof="0" dirty="0" smtClean="0">
              <a:ln>
                <a:noFill/>
              </a:ln>
              <a:solidFill>
                <a:srgbClr val="7030A0"/>
              </a:solidFill>
              <a:effectLst/>
              <a:uLnTx/>
              <a:uFillTx/>
              <a:latin typeface="Garamond" pitchFamily="18" charset="0"/>
            </a:endParaRPr>
          </a:p>
          <a:p>
            <a:pPr marL="177800" marR="0" lvl="2" indent="-177800" algn="just" defTabSz="914400" rtl="0" eaLnBrk="1" fontAlgn="auto" latinLnBrk="0" hangingPunct="1">
              <a:lnSpc>
                <a:spcPct val="100000"/>
              </a:lnSpc>
              <a:spcBef>
                <a:spcPts val="400"/>
              </a:spcBef>
              <a:spcAft>
                <a:spcPts val="0"/>
              </a:spcAft>
              <a:buClr>
                <a:srgbClr val="4D4D4D"/>
              </a:buClr>
              <a:buSzTx/>
              <a:buFont typeface="Wingdings 2" pitchFamily="18" charset="2"/>
              <a:buChar char=""/>
              <a:tabLst/>
              <a:defRPr/>
            </a:pPr>
            <a:endParaRPr lang="en-ZW" dirty="0">
              <a:solidFill>
                <a:srgbClr val="7030A0"/>
              </a:solidFill>
              <a:latin typeface="Garamond" pitchFamily="18" charset="0"/>
            </a:endParaRPr>
          </a:p>
          <a:p>
            <a:pPr marL="177800" marR="0" lvl="2" indent="-177800" algn="just" defTabSz="914400" rtl="0" eaLnBrk="1" fontAlgn="auto" latinLnBrk="0" hangingPunct="1">
              <a:lnSpc>
                <a:spcPct val="100000"/>
              </a:lnSpc>
              <a:spcBef>
                <a:spcPts val="400"/>
              </a:spcBef>
              <a:spcAft>
                <a:spcPts val="0"/>
              </a:spcAft>
              <a:buClr>
                <a:srgbClr val="4D4D4D"/>
              </a:buClr>
              <a:buSzTx/>
              <a:buFont typeface="Wingdings 2" pitchFamily="18" charset="2"/>
              <a:buChar char=""/>
              <a:tabLst/>
              <a:defRPr/>
            </a:pPr>
            <a:endParaRPr kumimoji="0" lang="en-ZW" b="0" i="0" u="none" strike="noStrike" kern="1200" cap="none" spc="0" normalizeH="0" baseline="0" noProof="0" dirty="0" smtClean="0">
              <a:ln>
                <a:noFill/>
              </a:ln>
              <a:solidFill>
                <a:srgbClr val="7030A0"/>
              </a:solidFill>
              <a:effectLst/>
              <a:uLnTx/>
              <a:uFillTx/>
              <a:latin typeface="Garamond" pitchFamily="18" charset="0"/>
            </a:endParaRPr>
          </a:p>
          <a:p>
            <a:pPr marL="177800" marR="0" lvl="2" indent="-177800" algn="just" defTabSz="914400" rtl="0" eaLnBrk="1" fontAlgn="auto" latinLnBrk="0" hangingPunct="1">
              <a:lnSpc>
                <a:spcPct val="100000"/>
              </a:lnSpc>
              <a:spcBef>
                <a:spcPts val="400"/>
              </a:spcBef>
              <a:spcAft>
                <a:spcPts val="0"/>
              </a:spcAft>
              <a:buClr>
                <a:srgbClr val="4D4D4D"/>
              </a:buClr>
              <a:buSzTx/>
              <a:buFont typeface="Wingdings 2" pitchFamily="18" charset="2"/>
              <a:buChar char=""/>
              <a:tabLst/>
              <a:defRPr/>
            </a:pPr>
            <a:endParaRPr lang="en-ZW" dirty="0">
              <a:solidFill>
                <a:srgbClr val="7030A0"/>
              </a:solidFill>
              <a:latin typeface="Garamond" pitchFamily="18" charset="0"/>
            </a:endParaRPr>
          </a:p>
          <a:p>
            <a:pPr marL="177800" marR="0" lvl="2" indent="-177800" algn="just" defTabSz="914400" rtl="0" eaLnBrk="1" fontAlgn="auto" latinLnBrk="0" hangingPunct="1">
              <a:lnSpc>
                <a:spcPct val="100000"/>
              </a:lnSpc>
              <a:spcBef>
                <a:spcPts val="400"/>
              </a:spcBef>
              <a:spcAft>
                <a:spcPts val="0"/>
              </a:spcAft>
              <a:buClr>
                <a:srgbClr val="4D4D4D"/>
              </a:buClr>
              <a:buSzTx/>
              <a:buFont typeface="Wingdings 2" pitchFamily="18" charset="2"/>
              <a:buChar char=""/>
              <a:tabLst/>
              <a:defRPr/>
            </a:pPr>
            <a:endParaRPr kumimoji="0" lang="en-ZW" b="0" i="0" u="none" strike="noStrike" kern="1200" cap="none" spc="0" normalizeH="0" baseline="0" noProof="0" dirty="0" smtClean="0">
              <a:ln>
                <a:noFill/>
              </a:ln>
              <a:solidFill>
                <a:srgbClr val="7030A0"/>
              </a:solidFill>
              <a:effectLst/>
              <a:uLnTx/>
              <a:uFillTx/>
              <a:latin typeface="Garamond" pitchFamily="18" charset="0"/>
            </a:endParaRPr>
          </a:p>
          <a:p>
            <a:pPr lvl="2" algn="just">
              <a:buClr>
                <a:srgbClr val="4D4D4D"/>
              </a:buClr>
              <a:buFont typeface="Arial" panose="020B0604020202020204" pitchFamily="34" charset="0"/>
              <a:buChar char="•"/>
              <a:defRPr/>
            </a:pPr>
            <a:r>
              <a:rPr lang="en-US" dirty="0" smtClean="0">
                <a:solidFill>
                  <a:srgbClr val="000000"/>
                </a:solidFill>
                <a:latin typeface="Garamond"/>
              </a:rPr>
              <a:t>A </a:t>
            </a:r>
            <a:r>
              <a:rPr lang="en-US" dirty="0">
                <a:solidFill>
                  <a:srgbClr val="000000"/>
                </a:solidFill>
                <a:latin typeface="Garamond"/>
              </a:rPr>
              <a:t>maximum cap of </a:t>
            </a:r>
            <a:r>
              <a:rPr lang="en-US" dirty="0" smtClean="0">
                <a:solidFill>
                  <a:srgbClr val="000000"/>
                </a:solidFill>
                <a:latin typeface="Garamond"/>
              </a:rPr>
              <a:t>USD2 </a:t>
            </a:r>
            <a:r>
              <a:rPr lang="en-US" dirty="0">
                <a:solidFill>
                  <a:srgbClr val="000000"/>
                </a:solidFill>
                <a:latin typeface="Garamond"/>
              </a:rPr>
              <a:t>million is applicable for projects that exceed the stipulated levels.</a:t>
            </a:r>
          </a:p>
          <a:p>
            <a:pPr lvl="2" algn="just">
              <a:buClr>
                <a:srgbClr val="4D4D4D"/>
              </a:buClr>
              <a:buFont typeface="Arial" panose="020B0604020202020204" pitchFamily="34" charset="0"/>
              <a:buChar char="•"/>
              <a:defRPr/>
            </a:pPr>
            <a:r>
              <a:rPr lang="en-US" dirty="0">
                <a:solidFill>
                  <a:srgbClr val="000000"/>
                </a:solidFill>
                <a:latin typeface="Garamond"/>
              </a:rPr>
              <a:t>The new tariff schedules are effective </a:t>
            </a:r>
            <a:r>
              <a:rPr lang="en-US" dirty="0" smtClean="0">
                <a:solidFill>
                  <a:srgbClr val="000000"/>
                </a:solidFill>
                <a:latin typeface="Garamond"/>
              </a:rPr>
              <a:t>1</a:t>
            </a:r>
            <a:r>
              <a:rPr lang="en-US" baseline="30000" dirty="0" smtClean="0">
                <a:solidFill>
                  <a:srgbClr val="000000"/>
                </a:solidFill>
                <a:latin typeface="Garamond"/>
              </a:rPr>
              <a:t>st</a:t>
            </a:r>
            <a:r>
              <a:rPr lang="en-US" dirty="0" smtClean="0">
                <a:solidFill>
                  <a:srgbClr val="000000"/>
                </a:solidFill>
                <a:latin typeface="Garamond"/>
              </a:rPr>
              <a:t> of </a:t>
            </a:r>
            <a:r>
              <a:rPr lang="en-US" dirty="0">
                <a:solidFill>
                  <a:srgbClr val="000000"/>
                </a:solidFill>
                <a:latin typeface="Garamond"/>
              </a:rPr>
              <a:t>December, 2015</a:t>
            </a:r>
            <a:r>
              <a:rPr lang="en-US" dirty="0" smtClean="0">
                <a:solidFill>
                  <a:srgbClr val="000000"/>
                </a:solidFill>
                <a:latin typeface="Garamond"/>
              </a:rPr>
              <a:t>.</a:t>
            </a:r>
            <a:endParaRPr lang="en-US" dirty="0">
              <a:solidFill>
                <a:srgbClr val="000000"/>
              </a:solidFill>
              <a:latin typeface="Garamond"/>
            </a:endParaRPr>
          </a:p>
        </p:txBody>
      </p:sp>
      <p:sp>
        <p:nvSpPr>
          <p:cNvPr id="4" name="Rectangle 18"/>
          <p:cNvSpPr>
            <a:spLocks noChangeArrowheads="1"/>
          </p:cNvSpPr>
          <p:nvPr>
            <p:custDataLst>
              <p:tags r:id="rId1"/>
            </p:custDataLst>
          </p:nvPr>
        </p:nvSpPr>
        <p:spPr bwMode="gray">
          <a:xfrm>
            <a:off x="152400" y="609600"/>
            <a:ext cx="8489951" cy="369332"/>
          </a:xfrm>
          <a:prstGeom prst="rect">
            <a:avLst/>
          </a:prstGeom>
          <a:solidFill>
            <a:srgbClr val="008000"/>
          </a:soli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spcBef>
                <a:spcPct val="0"/>
              </a:spcBef>
              <a:spcAft>
                <a:spcPct val="0"/>
              </a:spcAft>
            </a:pPr>
            <a:r>
              <a:rPr lang="en-ZW" sz="2400" dirty="0">
                <a:solidFill>
                  <a:schemeClr val="bg1"/>
                </a:solidFill>
                <a:latin typeface="Garamond" panose="02020404030301010803" pitchFamily="18" charset="0"/>
              </a:rPr>
              <a:t>Encouraging private sector investment</a:t>
            </a:r>
            <a:endParaRPr lang="en-US" sz="2400" dirty="0">
              <a:solidFill>
                <a:schemeClr val="bg1"/>
              </a:solidFill>
              <a:latin typeface="Garamond" panose="02020404030301010803"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45510334"/>
              </p:ext>
            </p:extLst>
          </p:nvPr>
        </p:nvGraphicFramePr>
        <p:xfrm>
          <a:off x="412750" y="3429000"/>
          <a:ext cx="8229601" cy="2619866"/>
        </p:xfrm>
        <a:graphic>
          <a:graphicData uri="http://schemas.openxmlformats.org/drawingml/2006/table">
            <a:tbl>
              <a:tblPr/>
              <a:tblGrid>
                <a:gridCol w="469172"/>
                <a:gridCol w="883789"/>
                <a:gridCol w="774679"/>
                <a:gridCol w="3087805"/>
                <a:gridCol w="1072003"/>
                <a:gridCol w="796501"/>
                <a:gridCol w="1145652"/>
              </a:tblGrid>
              <a:tr h="163719">
                <a:tc>
                  <a:txBody>
                    <a:bodyPr/>
                    <a:lstStyle/>
                    <a:p>
                      <a:pPr algn="l" fontAlgn="ctr"/>
                      <a:r>
                        <a:rPr lang="en-US" sz="900" b="1" i="0" u="none" strike="noStrike" dirty="0">
                          <a:solidFill>
                            <a:srgbClr val="FFFFFF"/>
                          </a:solidFill>
                          <a:effectLst/>
                          <a:latin typeface="Garamond" panose="02020404030301010803" pitchFamily="18" charset="0"/>
                        </a:rPr>
                        <a:t>Project </a:t>
                      </a:r>
                      <a:endParaRPr lang="en-GB" sz="900" b="1" i="0" u="none" strike="noStrike" dirty="0">
                        <a:solidFill>
                          <a:srgbClr val="FFFFFF"/>
                        </a:solidFill>
                        <a:effectLst/>
                        <a:latin typeface="Garamond" panose="02020404030301010803" pitchFamily="18" charset="0"/>
                      </a:endParaRPr>
                    </a:p>
                  </a:txBody>
                  <a:tcPr marL="8186" marR="8186" marT="8186"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a:noFill/>
                    </a:lnB>
                    <a:solidFill>
                      <a:srgbClr val="A4A1C8"/>
                    </a:solidFill>
                  </a:tcPr>
                </a:tc>
                <a:tc>
                  <a:txBody>
                    <a:bodyPr/>
                    <a:lstStyle/>
                    <a:p>
                      <a:pPr algn="l" fontAlgn="ctr"/>
                      <a:r>
                        <a:rPr lang="en-US" sz="900" b="1" i="0" u="none" strike="noStrike" dirty="0">
                          <a:solidFill>
                            <a:srgbClr val="FFFFFF"/>
                          </a:solidFill>
                          <a:effectLst/>
                          <a:latin typeface="Garamond" panose="02020404030301010803" pitchFamily="18" charset="0"/>
                        </a:rPr>
                        <a:t>Current </a:t>
                      </a:r>
                      <a:endParaRPr lang="en-GB" sz="900" b="1" i="0" u="none" strike="noStrike" dirty="0">
                        <a:solidFill>
                          <a:srgbClr val="FFFFFF"/>
                        </a:solidFill>
                        <a:effectLst/>
                        <a:latin typeface="Garamond" panose="02020404030301010803" pitchFamily="18" charset="0"/>
                      </a:endParaRPr>
                    </a:p>
                  </a:txBody>
                  <a:tcPr marL="8186" marR="8186" marT="8186"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a:noFill/>
                    </a:lnB>
                    <a:solidFill>
                      <a:srgbClr val="A4A1C8"/>
                    </a:solidFill>
                  </a:tcPr>
                </a:tc>
                <a:tc rowSpan="4">
                  <a:txBody>
                    <a:bodyPr/>
                    <a:lstStyle/>
                    <a:p>
                      <a:pPr algn="l" fontAlgn="ctr"/>
                      <a:r>
                        <a:rPr lang="en-US" sz="900" b="1" i="0" u="none" strike="noStrike" dirty="0">
                          <a:solidFill>
                            <a:srgbClr val="FFFFFF"/>
                          </a:solidFill>
                          <a:effectLst/>
                          <a:latin typeface="Garamond" panose="02020404030301010803" pitchFamily="18" charset="0"/>
                        </a:rPr>
                        <a:t>Proposed sliding scale fee</a:t>
                      </a:r>
                      <a:endParaRPr lang="en-GB" sz="900" b="1" i="0" u="none" strike="noStrike" dirty="0">
                        <a:solidFill>
                          <a:srgbClr val="FFFFFF"/>
                        </a:solidFill>
                        <a:effectLst/>
                        <a:latin typeface="Garamond" panose="02020404030301010803" pitchFamily="18" charset="0"/>
                      </a:endParaRPr>
                    </a:p>
                  </a:txBody>
                  <a:tcPr marL="8186" marR="8186" marT="8186"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A4A1C8"/>
                    </a:solidFill>
                  </a:tcPr>
                </a:tc>
                <a:tc rowSpan="4">
                  <a:txBody>
                    <a:bodyPr/>
                    <a:lstStyle/>
                    <a:p>
                      <a:pPr algn="l" fontAlgn="ctr"/>
                      <a:r>
                        <a:rPr lang="en-US" sz="900" b="1" i="0" u="none" strike="noStrike" dirty="0">
                          <a:solidFill>
                            <a:srgbClr val="FFFFFF"/>
                          </a:solidFill>
                          <a:effectLst/>
                          <a:latin typeface="Garamond" panose="02020404030301010803" pitchFamily="18" charset="0"/>
                        </a:rPr>
                        <a:t>Level of environmental and social impact and example of projects</a:t>
                      </a:r>
                      <a:endParaRPr lang="en-GB" sz="900" b="1" i="0" u="none" strike="noStrike" dirty="0">
                        <a:solidFill>
                          <a:srgbClr val="FFFFFF"/>
                        </a:solidFill>
                        <a:effectLst/>
                        <a:latin typeface="Garamond" panose="02020404030301010803" pitchFamily="18" charset="0"/>
                      </a:endParaRPr>
                    </a:p>
                  </a:txBody>
                  <a:tcPr marL="8186" marR="8186" marT="8186"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A4A1C8"/>
                    </a:solidFill>
                  </a:tcPr>
                </a:tc>
                <a:tc rowSpan="2" gridSpan="3">
                  <a:txBody>
                    <a:bodyPr/>
                    <a:lstStyle/>
                    <a:p>
                      <a:pPr algn="ctr" fontAlgn="ctr"/>
                      <a:r>
                        <a:rPr lang="en-US" sz="900" b="1" i="0" u="none" strike="noStrike" dirty="0">
                          <a:solidFill>
                            <a:srgbClr val="FFFFFF"/>
                          </a:solidFill>
                          <a:effectLst/>
                          <a:latin typeface="Garamond" panose="02020404030301010803" pitchFamily="18" charset="0"/>
                        </a:rPr>
                        <a:t>Staggered Payment terms of EIA (% project costs)</a:t>
                      </a:r>
                      <a:endParaRPr lang="en-GB" sz="900" b="1" i="0" u="none" strike="noStrike" dirty="0">
                        <a:solidFill>
                          <a:srgbClr val="FFFFFF"/>
                        </a:solidFill>
                        <a:effectLst/>
                        <a:latin typeface="Garamond" panose="02020404030301010803" pitchFamily="18" charset="0"/>
                      </a:endParaRPr>
                    </a:p>
                  </a:txBody>
                  <a:tcPr marL="8186" marR="8186" marT="8186"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A4A1C8"/>
                    </a:solidFill>
                  </a:tcPr>
                </a:tc>
                <a:tc rowSpan="2" hMerge="1">
                  <a:txBody>
                    <a:bodyPr/>
                    <a:lstStyle/>
                    <a:p>
                      <a:endParaRPr lang="en-GB"/>
                    </a:p>
                  </a:txBody>
                  <a:tcPr/>
                </a:tc>
                <a:tc rowSpan="2" hMerge="1">
                  <a:txBody>
                    <a:bodyPr/>
                    <a:lstStyle/>
                    <a:p>
                      <a:endParaRPr lang="en-GB"/>
                    </a:p>
                  </a:txBody>
                  <a:tcPr/>
                </a:tc>
              </a:tr>
              <a:tr h="171905">
                <a:tc>
                  <a:txBody>
                    <a:bodyPr/>
                    <a:lstStyle/>
                    <a:p>
                      <a:pPr algn="l" fontAlgn="ctr"/>
                      <a:r>
                        <a:rPr lang="en-US" sz="900" b="1" i="0" u="none" strike="noStrike" dirty="0">
                          <a:solidFill>
                            <a:srgbClr val="FFFFFF"/>
                          </a:solidFill>
                          <a:effectLst/>
                          <a:latin typeface="Garamond" panose="02020404030301010803" pitchFamily="18" charset="0"/>
                        </a:rPr>
                        <a:t>Category</a:t>
                      </a:r>
                      <a:endParaRPr lang="en-GB" sz="900" b="1" i="0" u="none" strike="noStrike" dirty="0">
                        <a:solidFill>
                          <a:srgbClr val="FFFFFF"/>
                        </a:solidFill>
                        <a:effectLst/>
                        <a:latin typeface="Garamond" panose="02020404030301010803" pitchFamily="18" charset="0"/>
                      </a:endParaRPr>
                    </a:p>
                  </a:txBody>
                  <a:tcPr marL="8186" marR="8186" marT="8186"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solidFill>
                      <a:srgbClr val="A4A1C8"/>
                    </a:solidFill>
                  </a:tcPr>
                </a:tc>
                <a:tc>
                  <a:txBody>
                    <a:bodyPr/>
                    <a:lstStyle/>
                    <a:p>
                      <a:pPr algn="l" fontAlgn="ctr"/>
                      <a:r>
                        <a:rPr lang="en-US" sz="900" b="1" i="0" u="none" strike="noStrike" dirty="0">
                          <a:solidFill>
                            <a:srgbClr val="FFFFFF"/>
                          </a:solidFill>
                          <a:effectLst/>
                          <a:latin typeface="Garamond" panose="02020404030301010803" pitchFamily="18" charset="0"/>
                        </a:rPr>
                        <a:t>EIA </a:t>
                      </a:r>
                      <a:endParaRPr lang="en-GB" sz="900" b="1" i="0" u="none" strike="noStrike" dirty="0">
                        <a:solidFill>
                          <a:srgbClr val="FFFFFF"/>
                        </a:solidFill>
                        <a:effectLst/>
                        <a:latin typeface="Garamond" panose="02020404030301010803" pitchFamily="18" charset="0"/>
                      </a:endParaRPr>
                    </a:p>
                  </a:txBody>
                  <a:tcPr marL="8186" marR="8186" marT="8186"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solidFill>
                      <a:srgbClr val="A4A1C8"/>
                    </a:solidFill>
                  </a:tcPr>
                </a:tc>
                <a:tc vMerge="1">
                  <a:txBody>
                    <a:bodyPr/>
                    <a:lstStyle/>
                    <a:p>
                      <a:endParaRPr lang="en-GB"/>
                    </a:p>
                  </a:txBody>
                  <a:tcPr/>
                </a:tc>
                <a:tc vMerge="1">
                  <a:txBody>
                    <a:bodyPr/>
                    <a:lstStyle/>
                    <a:p>
                      <a:endParaRPr lang="en-GB"/>
                    </a:p>
                  </a:txBody>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r>
              <a:tr h="163719">
                <a:tc>
                  <a:txBody>
                    <a:bodyPr/>
                    <a:lstStyle/>
                    <a:p>
                      <a:pPr algn="l" fontAlgn="t"/>
                      <a:r>
                        <a:rPr lang="en-GB" sz="900" b="0" i="0" u="none" strike="noStrike" dirty="0">
                          <a:solidFill>
                            <a:srgbClr val="000000"/>
                          </a:solidFill>
                          <a:effectLst/>
                          <a:latin typeface="Garamond" panose="02020404030301010803" pitchFamily="18" charset="0"/>
                        </a:rPr>
                        <a:t> </a:t>
                      </a:r>
                    </a:p>
                  </a:txBody>
                  <a:tcPr marL="8186" marR="8186" marT="8186"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solidFill>
                      <a:srgbClr val="A4A1C8"/>
                    </a:solidFill>
                  </a:tcPr>
                </a:tc>
                <a:tc>
                  <a:txBody>
                    <a:bodyPr/>
                    <a:lstStyle/>
                    <a:p>
                      <a:pPr algn="l" fontAlgn="ctr"/>
                      <a:r>
                        <a:rPr lang="en-US" sz="900" b="1" i="0" u="none" strike="noStrike" dirty="0">
                          <a:solidFill>
                            <a:srgbClr val="FFFFFF"/>
                          </a:solidFill>
                          <a:effectLst/>
                          <a:latin typeface="Garamond" panose="02020404030301010803" pitchFamily="18" charset="0"/>
                        </a:rPr>
                        <a:t>Fees</a:t>
                      </a:r>
                      <a:endParaRPr lang="en-GB" sz="900" b="1" i="0" u="none" strike="noStrike" dirty="0">
                        <a:solidFill>
                          <a:srgbClr val="FFFFFF"/>
                        </a:solidFill>
                        <a:effectLst/>
                        <a:latin typeface="Garamond" panose="02020404030301010803" pitchFamily="18" charset="0"/>
                      </a:endParaRPr>
                    </a:p>
                  </a:txBody>
                  <a:tcPr marL="8186" marR="8186" marT="8186"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a:noFill/>
                    </a:lnB>
                    <a:solidFill>
                      <a:srgbClr val="A4A1C8"/>
                    </a:solidFill>
                  </a:tcPr>
                </a:tc>
                <a:tc vMerge="1">
                  <a:txBody>
                    <a:bodyPr/>
                    <a:lstStyle/>
                    <a:p>
                      <a:endParaRPr lang="en-GB"/>
                    </a:p>
                  </a:txBody>
                  <a:tcPr/>
                </a:tc>
                <a:tc vMerge="1">
                  <a:txBody>
                    <a:bodyPr/>
                    <a:lstStyle/>
                    <a:p>
                      <a:endParaRPr lang="en-GB"/>
                    </a:p>
                  </a:txBody>
                  <a:tcPr/>
                </a:tc>
                <a:tc rowSpan="2">
                  <a:txBody>
                    <a:bodyPr/>
                    <a:lstStyle/>
                    <a:p>
                      <a:pPr algn="l" fontAlgn="ctr"/>
                      <a:r>
                        <a:rPr lang="en-US" sz="900" b="1" i="0" u="none" strike="noStrike" dirty="0">
                          <a:solidFill>
                            <a:srgbClr val="FFFEFD"/>
                          </a:solidFill>
                          <a:effectLst/>
                          <a:latin typeface="Garamond" panose="02020404030301010803" pitchFamily="18" charset="0"/>
                        </a:rPr>
                        <a:t>Upon EIA submission</a:t>
                      </a:r>
                      <a:endParaRPr lang="en-GB" sz="900" b="1" i="0" u="none" strike="noStrike" dirty="0">
                        <a:solidFill>
                          <a:srgbClr val="FFFEFD"/>
                        </a:solidFill>
                        <a:effectLst/>
                        <a:latin typeface="Garamond" panose="02020404030301010803" pitchFamily="18" charset="0"/>
                      </a:endParaRPr>
                    </a:p>
                  </a:txBody>
                  <a:tcPr marL="8186" marR="8186" marT="8186"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A4A1C8"/>
                    </a:solidFill>
                  </a:tcPr>
                </a:tc>
                <a:tc>
                  <a:txBody>
                    <a:bodyPr/>
                    <a:lstStyle/>
                    <a:p>
                      <a:pPr algn="l" fontAlgn="ctr"/>
                      <a:r>
                        <a:rPr lang="en-US" sz="900" b="1" i="0" u="none" strike="noStrike" dirty="0">
                          <a:solidFill>
                            <a:srgbClr val="FFFEFD"/>
                          </a:solidFill>
                          <a:effectLst/>
                          <a:latin typeface="Garamond" panose="02020404030301010803" pitchFamily="18" charset="0"/>
                        </a:rPr>
                        <a:t>Upon </a:t>
                      </a:r>
                      <a:endParaRPr lang="en-GB" sz="900" b="1" i="0" u="none" strike="noStrike" dirty="0">
                        <a:solidFill>
                          <a:srgbClr val="FFFEFD"/>
                        </a:solidFill>
                        <a:effectLst/>
                        <a:latin typeface="Garamond" panose="02020404030301010803" pitchFamily="18" charset="0"/>
                      </a:endParaRPr>
                    </a:p>
                  </a:txBody>
                  <a:tcPr marL="8186" marR="8186" marT="8186"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a:noFill/>
                    </a:lnB>
                    <a:solidFill>
                      <a:srgbClr val="A4A1C8"/>
                    </a:solidFill>
                  </a:tcPr>
                </a:tc>
                <a:tc rowSpan="2">
                  <a:txBody>
                    <a:bodyPr/>
                    <a:lstStyle/>
                    <a:p>
                      <a:pPr algn="l" fontAlgn="ctr"/>
                      <a:r>
                        <a:rPr lang="en-US" sz="900" b="1" i="0" u="none" strike="noStrike" dirty="0">
                          <a:solidFill>
                            <a:srgbClr val="FFFEFD"/>
                          </a:solidFill>
                          <a:effectLst/>
                          <a:latin typeface="Garamond" panose="02020404030301010803" pitchFamily="18" charset="0"/>
                        </a:rPr>
                        <a:t>During implementation</a:t>
                      </a:r>
                      <a:endParaRPr lang="en-GB" sz="900" b="1" i="0" u="none" strike="noStrike" dirty="0">
                        <a:solidFill>
                          <a:srgbClr val="FFFEFD"/>
                        </a:solidFill>
                        <a:effectLst/>
                        <a:latin typeface="Garamond" panose="02020404030301010803" pitchFamily="18" charset="0"/>
                      </a:endParaRPr>
                    </a:p>
                  </a:txBody>
                  <a:tcPr marL="8186" marR="8186" marT="8186"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A4A1C8"/>
                    </a:solidFill>
                  </a:tcPr>
                </a:tc>
              </a:tr>
              <a:tr h="171905">
                <a:tc>
                  <a:txBody>
                    <a:bodyPr/>
                    <a:lstStyle/>
                    <a:p>
                      <a:pPr algn="l" fontAlgn="t"/>
                      <a:r>
                        <a:rPr lang="en-GB" sz="900" b="0" i="0" u="none" strike="noStrike" dirty="0">
                          <a:solidFill>
                            <a:srgbClr val="000000"/>
                          </a:solidFill>
                          <a:effectLst/>
                          <a:latin typeface="Garamond" panose="02020404030301010803" pitchFamily="18" charset="0"/>
                        </a:rPr>
                        <a:t> </a:t>
                      </a:r>
                    </a:p>
                  </a:txBody>
                  <a:tcPr marL="8186" marR="8186" marT="8186"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w="12700" cap="flat" cmpd="sng" algn="ctr">
                      <a:solidFill>
                        <a:srgbClr val="181717"/>
                      </a:solidFill>
                      <a:prstDash val="solid"/>
                      <a:round/>
                      <a:headEnd type="none" w="med" len="med"/>
                      <a:tailEnd type="none" w="med" len="med"/>
                    </a:lnB>
                    <a:solidFill>
                      <a:srgbClr val="A4A1C8"/>
                    </a:solidFill>
                  </a:tcPr>
                </a:tc>
                <a:tc>
                  <a:txBody>
                    <a:bodyPr/>
                    <a:lstStyle/>
                    <a:p>
                      <a:pPr algn="l" fontAlgn="t"/>
                      <a:r>
                        <a:rPr lang="en-GB" sz="900" b="0" i="0" u="none" strike="noStrike" dirty="0">
                          <a:solidFill>
                            <a:srgbClr val="000000"/>
                          </a:solidFill>
                          <a:effectLst/>
                          <a:latin typeface="Garamond" panose="02020404030301010803" pitchFamily="18" charset="0"/>
                        </a:rPr>
                        <a:t> </a:t>
                      </a:r>
                    </a:p>
                  </a:txBody>
                  <a:tcPr marL="8186" marR="8186" marT="8186"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w="12700" cap="flat" cmpd="sng" algn="ctr">
                      <a:solidFill>
                        <a:srgbClr val="181717"/>
                      </a:solidFill>
                      <a:prstDash val="solid"/>
                      <a:round/>
                      <a:headEnd type="none" w="med" len="med"/>
                      <a:tailEnd type="none" w="med" len="med"/>
                    </a:lnB>
                    <a:solidFill>
                      <a:srgbClr val="A4A1C8"/>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US" sz="900" b="1" i="0" u="none" strike="noStrike" dirty="0">
                          <a:solidFill>
                            <a:srgbClr val="FFFEFD"/>
                          </a:solidFill>
                          <a:effectLst/>
                          <a:latin typeface="Garamond" panose="02020404030301010803" pitchFamily="18" charset="0"/>
                        </a:rPr>
                        <a:t>Implementation</a:t>
                      </a:r>
                      <a:endParaRPr lang="en-GB" sz="900" b="1" i="0" u="none" strike="noStrike" dirty="0">
                        <a:solidFill>
                          <a:srgbClr val="FFFEFD"/>
                        </a:solidFill>
                        <a:effectLst/>
                        <a:latin typeface="Garamond" panose="02020404030301010803" pitchFamily="18" charset="0"/>
                      </a:endParaRPr>
                    </a:p>
                  </a:txBody>
                  <a:tcPr marL="8186" marR="8186" marT="8186"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a:noFill/>
                    </a:lnT>
                    <a:lnB w="12700" cap="flat" cmpd="sng" algn="ctr">
                      <a:solidFill>
                        <a:srgbClr val="181717"/>
                      </a:solidFill>
                      <a:prstDash val="solid"/>
                      <a:round/>
                      <a:headEnd type="none" w="med" len="med"/>
                      <a:tailEnd type="none" w="med" len="med"/>
                    </a:lnB>
                    <a:solidFill>
                      <a:srgbClr val="A4A1C8"/>
                    </a:solidFill>
                  </a:tcPr>
                </a:tc>
                <a:tc vMerge="1">
                  <a:txBody>
                    <a:bodyPr/>
                    <a:lstStyle/>
                    <a:p>
                      <a:endParaRPr lang="en-GB"/>
                    </a:p>
                  </a:txBody>
                  <a:tcPr/>
                </a:tc>
              </a:tr>
              <a:tr h="286508">
                <a:tc>
                  <a:txBody>
                    <a:bodyPr/>
                    <a:lstStyle/>
                    <a:p>
                      <a:pPr algn="l" fontAlgn="ctr"/>
                      <a:r>
                        <a:rPr lang="en-US" sz="900" b="1" i="0" u="none" strike="noStrike" dirty="0">
                          <a:solidFill>
                            <a:srgbClr val="181717"/>
                          </a:solidFill>
                          <a:effectLst/>
                          <a:latin typeface="Garamond" panose="02020404030301010803" pitchFamily="18" charset="0"/>
                        </a:rPr>
                        <a:t>A</a:t>
                      </a:r>
                      <a:endParaRPr lang="en-GB" sz="900" b="1" i="0" u="none" strike="noStrike" dirty="0">
                        <a:solidFill>
                          <a:srgbClr val="181717"/>
                        </a:solidFill>
                        <a:effectLst/>
                        <a:latin typeface="Garamond" panose="02020404030301010803" pitchFamily="18" charset="0"/>
                      </a:endParaRPr>
                    </a:p>
                  </a:txBody>
                  <a:tcPr marL="8186" marR="8186" marT="8186"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algn="l" fontAlgn="ctr"/>
                      <a:r>
                        <a:rPr lang="en-US" sz="900" b="0" i="0" u="none" strike="noStrike" dirty="0">
                          <a:solidFill>
                            <a:srgbClr val="181717"/>
                          </a:solidFill>
                          <a:effectLst/>
                          <a:latin typeface="Garamond" panose="02020404030301010803" pitchFamily="18" charset="0"/>
                        </a:rPr>
                        <a:t>1.5% of project cost</a:t>
                      </a:r>
                      <a:endParaRPr lang="en-GB" sz="900" b="0" i="0" u="none" strike="noStrike" dirty="0">
                        <a:solidFill>
                          <a:srgbClr val="181717"/>
                        </a:solidFill>
                        <a:effectLst/>
                        <a:latin typeface="Garamond" panose="02020404030301010803" pitchFamily="18" charset="0"/>
                      </a:endParaRPr>
                    </a:p>
                  </a:txBody>
                  <a:tcPr marL="8186" marR="8186" marT="8186"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algn="l" fontAlgn="ctr"/>
                      <a:r>
                        <a:rPr lang="en-US" sz="900" b="0" i="0" u="none" strike="noStrike" dirty="0">
                          <a:solidFill>
                            <a:srgbClr val="181717"/>
                          </a:solidFill>
                          <a:effectLst/>
                          <a:latin typeface="Garamond" panose="02020404030301010803" pitchFamily="18" charset="0"/>
                        </a:rPr>
                        <a:t>US$210.00</a:t>
                      </a:r>
                      <a:endParaRPr lang="en-GB" sz="900" b="0" i="0" u="none" strike="noStrike" dirty="0">
                        <a:solidFill>
                          <a:srgbClr val="181717"/>
                        </a:solidFill>
                        <a:effectLst/>
                        <a:latin typeface="Garamond" panose="02020404030301010803" pitchFamily="18" charset="0"/>
                      </a:endParaRPr>
                    </a:p>
                  </a:txBody>
                  <a:tcPr marL="8186" marR="8186" marT="8186"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algn="l" fontAlgn="ctr"/>
                      <a:r>
                        <a:rPr lang="en-US" sz="900" b="0" i="0" u="none" strike="noStrike" dirty="0">
                          <a:solidFill>
                            <a:srgbClr val="181717"/>
                          </a:solidFill>
                          <a:effectLst/>
                          <a:latin typeface="Garamond" panose="02020404030301010803" pitchFamily="18" charset="0"/>
                        </a:rPr>
                        <a:t>Small scale projects with minimal impact: small scale mining, small scale infrastructural development projects, SMEs </a:t>
                      </a:r>
                      <a:r>
                        <a:rPr lang="en-US" sz="900" b="0" i="0" u="none" strike="noStrike" dirty="0" smtClean="0">
                          <a:solidFill>
                            <a:srgbClr val="181717"/>
                          </a:solidFill>
                          <a:effectLst/>
                          <a:latin typeface="Garamond" panose="02020404030301010803" pitchFamily="18" charset="0"/>
                        </a:rPr>
                        <a:t>etc.</a:t>
                      </a:r>
                      <a:endParaRPr lang="en-GB" sz="900" b="0" i="0" u="none" strike="noStrike" dirty="0">
                        <a:solidFill>
                          <a:srgbClr val="181717"/>
                        </a:solidFill>
                        <a:effectLst/>
                        <a:latin typeface="Garamond" panose="02020404030301010803" pitchFamily="18" charset="0"/>
                      </a:endParaRPr>
                    </a:p>
                  </a:txBody>
                  <a:tcPr marL="8186" marR="8186" marT="8186"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algn="l" fontAlgn="ctr"/>
                      <a:r>
                        <a:rPr lang="en-US" sz="900" b="0" i="0" u="none" strike="noStrike" dirty="0">
                          <a:solidFill>
                            <a:srgbClr val="181717"/>
                          </a:solidFill>
                          <a:effectLst/>
                          <a:latin typeface="Garamond" panose="02020404030301010803" pitchFamily="18" charset="0"/>
                        </a:rPr>
                        <a:t>100%</a:t>
                      </a:r>
                      <a:endParaRPr lang="en-GB" sz="900" b="0" i="0" u="none" strike="noStrike" dirty="0">
                        <a:solidFill>
                          <a:srgbClr val="181717"/>
                        </a:solidFill>
                        <a:effectLst/>
                        <a:latin typeface="Garamond" panose="02020404030301010803" pitchFamily="18" charset="0"/>
                      </a:endParaRPr>
                    </a:p>
                  </a:txBody>
                  <a:tcPr marL="8186" marR="8186" marT="8186"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algn="l" fontAlgn="ctr"/>
                      <a:r>
                        <a:rPr lang="en-US" sz="900" b="0" i="0" u="none" strike="noStrike" dirty="0">
                          <a:solidFill>
                            <a:srgbClr val="181717"/>
                          </a:solidFill>
                          <a:effectLst/>
                          <a:latin typeface="Garamond" panose="02020404030301010803" pitchFamily="18" charset="0"/>
                        </a:rPr>
                        <a:t>nill</a:t>
                      </a:r>
                      <a:endParaRPr lang="en-GB" sz="900" b="0" i="0" u="none" strike="noStrike" dirty="0">
                        <a:solidFill>
                          <a:srgbClr val="181717"/>
                        </a:solidFill>
                        <a:effectLst/>
                        <a:latin typeface="Garamond" panose="02020404030301010803" pitchFamily="18" charset="0"/>
                      </a:endParaRPr>
                    </a:p>
                  </a:txBody>
                  <a:tcPr marL="8186" marR="8186" marT="8186"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algn="l" fontAlgn="ctr"/>
                      <a:r>
                        <a:rPr lang="en-US" sz="900" b="0" i="0" u="none" strike="noStrike" dirty="0">
                          <a:solidFill>
                            <a:srgbClr val="181717"/>
                          </a:solidFill>
                          <a:effectLst/>
                          <a:latin typeface="Garamond" panose="02020404030301010803" pitchFamily="18" charset="0"/>
                        </a:rPr>
                        <a:t>nill</a:t>
                      </a:r>
                      <a:endParaRPr lang="en-GB" sz="900" b="0" i="0" u="none" strike="noStrike" dirty="0">
                        <a:solidFill>
                          <a:srgbClr val="181717"/>
                        </a:solidFill>
                        <a:effectLst/>
                        <a:latin typeface="Garamond" panose="02020404030301010803" pitchFamily="18" charset="0"/>
                      </a:endParaRPr>
                    </a:p>
                  </a:txBody>
                  <a:tcPr marL="8186" marR="8186" marT="8186"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r>
              <a:tr h="286508">
                <a:tc>
                  <a:txBody>
                    <a:bodyPr/>
                    <a:lstStyle/>
                    <a:p>
                      <a:pPr algn="l" fontAlgn="ctr"/>
                      <a:r>
                        <a:rPr lang="en-US" sz="900" b="1" i="0" u="none" strike="noStrike" dirty="0">
                          <a:solidFill>
                            <a:srgbClr val="181717"/>
                          </a:solidFill>
                          <a:effectLst/>
                          <a:latin typeface="Garamond" panose="02020404030301010803" pitchFamily="18" charset="0"/>
                        </a:rPr>
                        <a:t>B</a:t>
                      </a:r>
                      <a:endParaRPr lang="en-GB" sz="900" b="1" i="0" u="none" strike="noStrike" dirty="0">
                        <a:solidFill>
                          <a:srgbClr val="181717"/>
                        </a:solidFill>
                        <a:effectLst/>
                        <a:latin typeface="Garamond" panose="02020404030301010803" pitchFamily="18" charset="0"/>
                      </a:endParaRPr>
                    </a:p>
                  </a:txBody>
                  <a:tcPr marL="8186" marR="8186" marT="8186"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D3DFEE"/>
                    </a:solidFill>
                  </a:tcPr>
                </a:tc>
                <a:tc>
                  <a:txBody>
                    <a:bodyPr/>
                    <a:lstStyle/>
                    <a:p>
                      <a:pPr algn="l" fontAlgn="ctr"/>
                      <a:r>
                        <a:rPr lang="en-US" sz="900" b="0" i="0" u="none" strike="noStrike" dirty="0">
                          <a:solidFill>
                            <a:srgbClr val="181717"/>
                          </a:solidFill>
                          <a:effectLst/>
                          <a:latin typeface="Garamond" panose="02020404030301010803" pitchFamily="18" charset="0"/>
                        </a:rPr>
                        <a:t>1.5% of project cost</a:t>
                      </a:r>
                      <a:endParaRPr lang="en-GB" sz="900" b="0" i="0" u="none" strike="noStrike" dirty="0">
                        <a:solidFill>
                          <a:srgbClr val="181717"/>
                        </a:solidFill>
                        <a:effectLst/>
                        <a:latin typeface="Garamond" panose="02020404030301010803" pitchFamily="18" charset="0"/>
                      </a:endParaRPr>
                    </a:p>
                  </a:txBody>
                  <a:tcPr marL="8186" marR="8186" marT="8186"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D3DFEE"/>
                    </a:solidFill>
                  </a:tcPr>
                </a:tc>
                <a:tc>
                  <a:txBody>
                    <a:bodyPr/>
                    <a:lstStyle/>
                    <a:p>
                      <a:pPr algn="l" fontAlgn="ctr"/>
                      <a:r>
                        <a:rPr lang="en-US" sz="900" b="0" i="0" u="none" strike="noStrike" dirty="0">
                          <a:solidFill>
                            <a:srgbClr val="181717"/>
                          </a:solidFill>
                          <a:effectLst/>
                          <a:latin typeface="Garamond" panose="02020404030301010803" pitchFamily="18" charset="0"/>
                        </a:rPr>
                        <a:t>0.8% of the project cost</a:t>
                      </a:r>
                      <a:endParaRPr lang="en-GB" sz="900" b="0" i="0" u="none" strike="noStrike" dirty="0">
                        <a:solidFill>
                          <a:srgbClr val="181717"/>
                        </a:solidFill>
                        <a:effectLst/>
                        <a:latin typeface="Garamond" panose="02020404030301010803" pitchFamily="18" charset="0"/>
                      </a:endParaRPr>
                    </a:p>
                  </a:txBody>
                  <a:tcPr marL="8186" marR="8186" marT="8186"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D3DFEE"/>
                    </a:solidFill>
                  </a:tcPr>
                </a:tc>
                <a:tc>
                  <a:txBody>
                    <a:bodyPr/>
                    <a:lstStyle/>
                    <a:p>
                      <a:pPr algn="l" fontAlgn="ctr"/>
                      <a:r>
                        <a:rPr lang="en-US" sz="900" b="0" i="0" u="none" strike="noStrike" dirty="0">
                          <a:solidFill>
                            <a:srgbClr val="181717"/>
                          </a:solidFill>
                          <a:effectLst/>
                          <a:latin typeface="Garamond" panose="02020404030301010803" pitchFamily="18" charset="0"/>
                        </a:rPr>
                        <a:t>Moderate impacts e.g. Tourism infrastructure, commercial brick moulding, housing development </a:t>
                      </a:r>
                      <a:r>
                        <a:rPr lang="en-US" sz="900" b="0" i="0" u="none" strike="noStrike" dirty="0" smtClean="0">
                          <a:solidFill>
                            <a:srgbClr val="181717"/>
                          </a:solidFill>
                          <a:effectLst/>
                          <a:latin typeface="Garamond" panose="02020404030301010803" pitchFamily="18" charset="0"/>
                        </a:rPr>
                        <a:t>etc.</a:t>
                      </a:r>
                      <a:endParaRPr lang="en-GB" sz="900" b="0" i="0" u="none" strike="noStrike" dirty="0">
                        <a:solidFill>
                          <a:srgbClr val="181717"/>
                        </a:solidFill>
                        <a:effectLst/>
                        <a:latin typeface="Garamond" panose="02020404030301010803" pitchFamily="18" charset="0"/>
                      </a:endParaRPr>
                    </a:p>
                  </a:txBody>
                  <a:tcPr marL="8186" marR="8186" marT="8186"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D3DFEE"/>
                    </a:solidFill>
                  </a:tcPr>
                </a:tc>
                <a:tc>
                  <a:txBody>
                    <a:bodyPr/>
                    <a:lstStyle/>
                    <a:p>
                      <a:pPr algn="l" fontAlgn="ctr"/>
                      <a:r>
                        <a:rPr lang="en-US" sz="900" b="0" i="0" u="none" strike="noStrike" dirty="0">
                          <a:solidFill>
                            <a:srgbClr val="181717"/>
                          </a:solidFill>
                          <a:effectLst/>
                          <a:latin typeface="Garamond" panose="02020404030301010803" pitchFamily="18" charset="0"/>
                        </a:rPr>
                        <a:t>0.26%</a:t>
                      </a:r>
                      <a:endParaRPr lang="en-GB" sz="900" b="0" i="0" u="none" strike="noStrike" dirty="0">
                        <a:solidFill>
                          <a:srgbClr val="181717"/>
                        </a:solidFill>
                        <a:effectLst/>
                        <a:latin typeface="Garamond" panose="02020404030301010803" pitchFamily="18" charset="0"/>
                      </a:endParaRPr>
                    </a:p>
                  </a:txBody>
                  <a:tcPr marL="8186" marR="8186" marT="8186"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D3DFEE"/>
                    </a:solidFill>
                  </a:tcPr>
                </a:tc>
                <a:tc>
                  <a:txBody>
                    <a:bodyPr/>
                    <a:lstStyle/>
                    <a:p>
                      <a:pPr algn="l" fontAlgn="ctr"/>
                      <a:r>
                        <a:rPr lang="en-US" sz="900" b="0" i="0" u="none" strike="noStrike" dirty="0">
                          <a:solidFill>
                            <a:srgbClr val="181717"/>
                          </a:solidFill>
                          <a:effectLst/>
                          <a:latin typeface="Garamond" panose="02020404030301010803" pitchFamily="18" charset="0"/>
                        </a:rPr>
                        <a:t>0.26%</a:t>
                      </a:r>
                      <a:endParaRPr lang="en-GB" sz="900" b="0" i="0" u="none" strike="noStrike" dirty="0">
                        <a:solidFill>
                          <a:srgbClr val="181717"/>
                        </a:solidFill>
                        <a:effectLst/>
                        <a:latin typeface="Garamond" panose="02020404030301010803" pitchFamily="18" charset="0"/>
                      </a:endParaRPr>
                    </a:p>
                  </a:txBody>
                  <a:tcPr marL="8186" marR="8186" marT="8186"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D3DFEE"/>
                    </a:solidFill>
                  </a:tcPr>
                </a:tc>
                <a:tc>
                  <a:txBody>
                    <a:bodyPr/>
                    <a:lstStyle/>
                    <a:p>
                      <a:pPr algn="l" fontAlgn="ctr"/>
                      <a:r>
                        <a:rPr lang="en-US" sz="900" b="0" i="0" u="none" strike="noStrike" dirty="0">
                          <a:solidFill>
                            <a:srgbClr val="181717"/>
                          </a:solidFill>
                          <a:effectLst/>
                          <a:latin typeface="Garamond" panose="02020404030301010803" pitchFamily="18" charset="0"/>
                        </a:rPr>
                        <a:t>0.28%</a:t>
                      </a:r>
                      <a:endParaRPr lang="en-GB" sz="900" b="0" i="0" u="none" strike="noStrike" dirty="0">
                        <a:solidFill>
                          <a:srgbClr val="181717"/>
                        </a:solidFill>
                        <a:effectLst/>
                        <a:latin typeface="Garamond" panose="02020404030301010803" pitchFamily="18" charset="0"/>
                      </a:endParaRPr>
                    </a:p>
                  </a:txBody>
                  <a:tcPr marL="8186" marR="8186" marT="8186"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D3DFEE"/>
                    </a:solidFill>
                  </a:tcPr>
                </a:tc>
              </a:tr>
              <a:tr h="270136">
                <a:tc>
                  <a:txBody>
                    <a:bodyPr/>
                    <a:lstStyle/>
                    <a:p>
                      <a:pPr algn="l" fontAlgn="ctr"/>
                      <a:r>
                        <a:rPr lang="en-US" sz="900" b="1" i="0" u="none" strike="noStrike" dirty="0">
                          <a:solidFill>
                            <a:srgbClr val="181717"/>
                          </a:solidFill>
                          <a:effectLst/>
                          <a:latin typeface="Garamond" panose="02020404030301010803" pitchFamily="18" charset="0"/>
                        </a:rPr>
                        <a:t>C</a:t>
                      </a:r>
                      <a:endParaRPr lang="en-GB" sz="900" b="1" i="0" u="none" strike="noStrike" dirty="0">
                        <a:solidFill>
                          <a:srgbClr val="181717"/>
                        </a:solidFill>
                        <a:effectLst/>
                        <a:latin typeface="Garamond" panose="02020404030301010803" pitchFamily="18" charset="0"/>
                      </a:endParaRPr>
                    </a:p>
                  </a:txBody>
                  <a:tcPr marL="8186" marR="8186" marT="8186"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algn="l" fontAlgn="ctr"/>
                      <a:r>
                        <a:rPr lang="en-US" sz="900" b="0" i="0" u="none" strike="noStrike" dirty="0">
                          <a:solidFill>
                            <a:srgbClr val="181717"/>
                          </a:solidFill>
                          <a:effectLst/>
                          <a:latin typeface="Garamond" panose="02020404030301010803" pitchFamily="18" charset="0"/>
                        </a:rPr>
                        <a:t>1.5% of project cost</a:t>
                      </a:r>
                      <a:endParaRPr lang="en-GB" sz="900" b="0" i="0" u="none" strike="noStrike" dirty="0">
                        <a:solidFill>
                          <a:srgbClr val="181717"/>
                        </a:solidFill>
                        <a:effectLst/>
                        <a:latin typeface="Garamond" panose="02020404030301010803" pitchFamily="18" charset="0"/>
                      </a:endParaRPr>
                    </a:p>
                  </a:txBody>
                  <a:tcPr marL="8186" marR="8186" marT="8186"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algn="l" fontAlgn="ctr"/>
                      <a:r>
                        <a:rPr lang="en-US" sz="900" b="0" i="0" u="none" strike="noStrike" dirty="0">
                          <a:solidFill>
                            <a:srgbClr val="181717"/>
                          </a:solidFill>
                          <a:effectLst/>
                          <a:latin typeface="Garamond" panose="02020404030301010803" pitchFamily="18" charset="0"/>
                        </a:rPr>
                        <a:t>1% of the project cost</a:t>
                      </a:r>
                      <a:endParaRPr lang="en-GB" sz="900" b="0" i="0" u="none" strike="noStrike" dirty="0">
                        <a:solidFill>
                          <a:srgbClr val="181717"/>
                        </a:solidFill>
                        <a:effectLst/>
                        <a:latin typeface="Garamond" panose="02020404030301010803" pitchFamily="18" charset="0"/>
                      </a:endParaRPr>
                    </a:p>
                  </a:txBody>
                  <a:tcPr marL="8186" marR="8186" marT="8186"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algn="l" fontAlgn="ctr"/>
                      <a:r>
                        <a:rPr lang="en-US" sz="900" b="0" i="0" u="none" strike="noStrike" dirty="0">
                          <a:solidFill>
                            <a:srgbClr val="181717"/>
                          </a:solidFill>
                          <a:effectLst/>
                          <a:latin typeface="Garamond" panose="02020404030301010803" pitchFamily="18" charset="0"/>
                        </a:rPr>
                        <a:t>High negative impacts e.g. commercial entities, manmade lakes </a:t>
                      </a:r>
                      <a:r>
                        <a:rPr lang="en-US" sz="900" b="0" i="0" u="none" strike="noStrike" dirty="0" smtClean="0">
                          <a:solidFill>
                            <a:srgbClr val="181717"/>
                          </a:solidFill>
                          <a:effectLst/>
                          <a:latin typeface="Garamond" panose="02020404030301010803" pitchFamily="18" charset="0"/>
                        </a:rPr>
                        <a:t>etc.</a:t>
                      </a:r>
                      <a:endParaRPr lang="en-GB" sz="900" b="0" i="0" u="none" strike="noStrike" dirty="0">
                        <a:solidFill>
                          <a:srgbClr val="181717"/>
                        </a:solidFill>
                        <a:effectLst/>
                        <a:latin typeface="Garamond" panose="02020404030301010803" pitchFamily="18" charset="0"/>
                      </a:endParaRPr>
                    </a:p>
                  </a:txBody>
                  <a:tcPr marL="8186" marR="8186" marT="8186"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algn="l" fontAlgn="ctr"/>
                      <a:r>
                        <a:rPr lang="en-US" sz="900" b="0" i="0" u="none" strike="noStrike" dirty="0">
                          <a:solidFill>
                            <a:srgbClr val="181717"/>
                          </a:solidFill>
                          <a:effectLst/>
                          <a:latin typeface="Garamond" panose="02020404030301010803" pitchFamily="18" charset="0"/>
                        </a:rPr>
                        <a:t>0.33%</a:t>
                      </a:r>
                      <a:endParaRPr lang="en-GB" sz="900" b="0" i="0" u="none" strike="noStrike" dirty="0">
                        <a:solidFill>
                          <a:srgbClr val="181717"/>
                        </a:solidFill>
                        <a:effectLst/>
                        <a:latin typeface="Garamond" panose="02020404030301010803" pitchFamily="18" charset="0"/>
                      </a:endParaRPr>
                    </a:p>
                  </a:txBody>
                  <a:tcPr marL="8186" marR="8186" marT="8186"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algn="l" fontAlgn="ctr"/>
                      <a:r>
                        <a:rPr lang="en-US" sz="900" b="0" i="0" u="none" strike="noStrike" dirty="0">
                          <a:solidFill>
                            <a:srgbClr val="181717"/>
                          </a:solidFill>
                          <a:effectLst/>
                          <a:latin typeface="Garamond" panose="02020404030301010803" pitchFamily="18" charset="0"/>
                        </a:rPr>
                        <a:t>0.33%</a:t>
                      </a:r>
                      <a:endParaRPr lang="en-GB" sz="900" b="0" i="0" u="none" strike="noStrike" dirty="0">
                        <a:solidFill>
                          <a:srgbClr val="181717"/>
                        </a:solidFill>
                        <a:effectLst/>
                        <a:latin typeface="Garamond" panose="02020404030301010803" pitchFamily="18" charset="0"/>
                      </a:endParaRPr>
                    </a:p>
                  </a:txBody>
                  <a:tcPr marL="8186" marR="8186" marT="8186"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algn="l" fontAlgn="ctr"/>
                      <a:r>
                        <a:rPr lang="en-US" sz="900" b="0" i="0" u="none" strike="noStrike" dirty="0">
                          <a:solidFill>
                            <a:srgbClr val="181717"/>
                          </a:solidFill>
                          <a:effectLst/>
                          <a:latin typeface="Garamond" panose="02020404030301010803" pitchFamily="18" charset="0"/>
                        </a:rPr>
                        <a:t>0.34%</a:t>
                      </a:r>
                      <a:endParaRPr lang="en-GB" sz="900" b="0" i="0" u="none" strike="noStrike" dirty="0">
                        <a:solidFill>
                          <a:srgbClr val="181717"/>
                        </a:solidFill>
                        <a:effectLst/>
                        <a:latin typeface="Garamond" panose="02020404030301010803" pitchFamily="18" charset="0"/>
                      </a:endParaRPr>
                    </a:p>
                  </a:txBody>
                  <a:tcPr marL="8186" marR="8186" marT="8186"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r>
              <a:tr h="425669">
                <a:tc>
                  <a:txBody>
                    <a:bodyPr/>
                    <a:lstStyle/>
                    <a:p>
                      <a:pPr algn="l" fontAlgn="ctr"/>
                      <a:r>
                        <a:rPr lang="en-US" sz="900" b="1" i="0" u="none" strike="noStrike" dirty="0">
                          <a:solidFill>
                            <a:srgbClr val="181717"/>
                          </a:solidFill>
                          <a:effectLst/>
                          <a:latin typeface="Garamond" panose="02020404030301010803" pitchFamily="18" charset="0"/>
                        </a:rPr>
                        <a:t>D</a:t>
                      </a:r>
                      <a:endParaRPr lang="en-GB" sz="900" b="1" i="0" u="none" strike="noStrike" dirty="0">
                        <a:solidFill>
                          <a:srgbClr val="181717"/>
                        </a:solidFill>
                        <a:effectLst/>
                        <a:latin typeface="Garamond" panose="02020404030301010803" pitchFamily="18" charset="0"/>
                      </a:endParaRPr>
                    </a:p>
                  </a:txBody>
                  <a:tcPr marL="8186" marR="8186" marT="8186"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D3DFEE"/>
                    </a:solidFill>
                  </a:tcPr>
                </a:tc>
                <a:tc>
                  <a:txBody>
                    <a:bodyPr/>
                    <a:lstStyle/>
                    <a:p>
                      <a:pPr algn="l" fontAlgn="ctr"/>
                      <a:r>
                        <a:rPr lang="en-US" sz="900" b="0" i="0" u="none" strike="noStrike" dirty="0">
                          <a:solidFill>
                            <a:srgbClr val="181717"/>
                          </a:solidFill>
                          <a:effectLst/>
                          <a:latin typeface="Garamond" panose="02020404030301010803" pitchFamily="18" charset="0"/>
                        </a:rPr>
                        <a:t>1.5% of project cost</a:t>
                      </a:r>
                      <a:endParaRPr lang="en-GB" sz="900" b="0" i="0" u="none" strike="noStrike" dirty="0">
                        <a:solidFill>
                          <a:srgbClr val="181717"/>
                        </a:solidFill>
                        <a:effectLst/>
                        <a:latin typeface="Garamond" panose="02020404030301010803" pitchFamily="18" charset="0"/>
                      </a:endParaRPr>
                    </a:p>
                  </a:txBody>
                  <a:tcPr marL="8186" marR="8186" marT="8186"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D3DFEE"/>
                    </a:solidFill>
                  </a:tcPr>
                </a:tc>
                <a:tc>
                  <a:txBody>
                    <a:bodyPr/>
                    <a:lstStyle/>
                    <a:p>
                      <a:pPr algn="l" fontAlgn="ctr"/>
                      <a:r>
                        <a:rPr lang="en-US" sz="900" b="0" i="0" u="none" strike="noStrike" dirty="0">
                          <a:solidFill>
                            <a:srgbClr val="181717"/>
                          </a:solidFill>
                          <a:effectLst/>
                          <a:latin typeface="Garamond" panose="02020404030301010803" pitchFamily="18" charset="0"/>
                        </a:rPr>
                        <a:t>1.2% of the project cost</a:t>
                      </a:r>
                      <a:endParaRPr lang="en-GB" sz="900" b="0" i="0" u="none" strike="noStrike" dirty="0">
                        <a:solidFill>
                          <a:srgbClr val="181717"/>
                        </a:solidFill>
                        <a:effectLst/>
                        <a:latin typeface="Garamond" panose="02020404030301010803" pitchFamily="18" charset="0"/>
                      </a:endParaRPr>
                    </a:p>
                  </a:txBody>
                  <a:tcPr marL="8186" marR="8186" marT="8186"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D3DFEE"/>
                    </a:solidFill>
                  </a:tcPr>
                </a:tc>
                <a:tc>
                  <a:txBody>
                    <a:bodyPr/>
                    <a:lstStyle/>
                    <a:p>
                      <a:pPr algn="l" fontAlgn="ctr"/>
                      <a:r>
                        <a:rPr lang="en-US" sz="900" b="0" i="0" u="none" strike="noStrike" dirty="0">
                          <a:solidFill>
                            <a:srgbClr val="181717"/>
                          </a:solidFill>
                          <a:effectLst/>
                          <a:latin typeface="Garamond" panose="02020404030301010803" pitchFamily="18" charset="0"/>
                        </a:rPr>
                        <a:t>Extremely High negative impacts </a:t>
                      </a:r>
                      <a:r>
                        <a:rPr lang="en-US" sz="900" b="0" i="0" u="none" strike="noStrike" dirty="0" smtClean="0">
                          <a:solidFill>
                            <a:srgbClr val="181717"/>
                          </a:solidFill>
                          <a:effectLst/>
                          <a:latin typeface="Garamond" panose="02020404030301010803" pitchFamily="18" charset="0"/>
                        </a:rPr>
                        <a:t>e.g. </a:t>
                      </a:r>
                      <a:r>
                        <a:rPr lang="en-US" sz="900" b="0" i="0" u="none" strike="noStrike" dirty="0">
                          <a:solidFill>
                            <a:srgbClr val="181717"/>
                          </a:solidFill>
                          <a:effectLst/>
                          <a:latin typeface="Garamond" panose="02020404030301010803" pitchFamily="18" charset="0"/>
                        </a:rPr>
                        <a:t>mining, ore processing, chemicals plants, tanneries, oil and gas exploitation. Impact can continue after decommissioning e.g. acid mine drainage</a:t>
                      </a:r>
                      <a:endParaRPr lang="en-GB" sz="900" b="0" i="0" u="none" strike="noStrike" dirty="0">
                        <a:solidFill>
                          <a:srgbClr val="181717"/>
                        </a:solidFill>
                        <a:effectLst/>
                        <a:latin typeface="Garamond" panose="02020404030301010803" pitchFamily="18" charset="0"/>
                      </a:endParaRPr>
                    </a:p>
                  </a:txBody>
                  <a:tcPr marL="8186" marR="8186" marT="8186"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D3DFEE"/>
                    </a:solidFill>
                  </a:tcPr>
                </a:tc>
                <a:tc>
                  <a:txBody>
                    <a:bodyPr/>
                    <a:lstStyle/>
                    <a:p>
                      <a:pPr algn="l" fontAlgn="ctr"/>
                      <a:r>
                        <a:rPr lang="en-US" sz="900" b="0" i="0" u="none" strike="noStrike" dirty="0">
                          <a:solidFill>
                            <a:srgbClr val="181717"/>
                          </a:solidFill>
                          <a:effectLst/>
                          <a:latin typeface="Garamond" panose="02020404030301010803" pitchFamily="18" charset="0"/>
                        </a:rPr>
                        <a:t>0.40%</a:t>
                      </a:r>
                      <a:endParaRPr lang="en-GB" sz="900" b="0" i="0" u="none" strike="noStrike" dirty="0">
                        <a:solidFill>
                          <a:srgbClr val="181717"/>
                        </a:solidFill>
                        <a:effectLst/>
                        <a:latin typeface="Garamond" panose="02020404030301010803" pitchFamily="18" charset="0"/>
                      </a:endParaRPr>
                    </a:p>
                  </a:txBody>
                  <a:tcPr marL="8186" marR="8186" marT="8186"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D3DFEE"/>
                    </a:solidFill>
                  </a:tcPr>
                </a:tc>
                <a:tc>
                  <a:txBody>
                    <a:bodyPr/>
                    <a:lstStyle/>
                    <a:p>
                      <a:pPr algn="l" fontAlgn="ctr"/>
                      <a:r>
                        <a:rPr lang="en-US" sz="900" b="0" i="0" u="none" strike="noStrike" dirty="0">
                          <a:solidFill>
                            <a:srgbClr val="181717"/>
                          </a:solidFill>
                          <a:effectLst/>
                          <a:latin typeface="Garamond" panose="02020404030301010803" pitchFamily="18" charset="0"/>
                        </a:rPr>
                        <a:t>0.40%</a:t>
                      </a:r>
                      <a:endParaRPr lang="en-GB" sz="900" b="0" i="0" u="none" strike="noStrike" dirty="0">
                        <a:solidFill>
                          <a:srgbClr val="181717"/>
                        </a:solidFill>
                        <a:effectLst/>
                        <a:latin typeface="Garamond" panose="02020404030301010803" pitchFamily="18" charset="0"/>
                      </a:endParaRPr>
                    </a:p>
                  </a:txBody>
                  <a:tcPr marL="8186" marR="8186" marT="8186"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D3DFEE"/>
                    </a:solidFill>
                  </a:tcPr>
                </a:tc>
                <a:tc>
                  <a:txBody>
                    <a:bodyPr/>
                    <a:lstStyle/>
                    <a:p>
                      <a:pPr algn="l" fontAlgn="ctr"/>
                      <a:r>
                        <a:rPr lang="en-US" sz="900" b="0" i="0" u="none" strike="noStrike" dirty="0">
                          <a:solidFill>
                            <a:srgbClr val="181717"/>
                          </a:solidFill>
                          <a:effectLst/>
                          <a:latin typeface="Garamond" panose="02020404030301010803" pitchFamily="18" charset="0"/>
                        </a:rPr>
                        <a:t>0.40%</a:t>
                      </a:r>
                      <a:endParaRPr lang="en-GB" sz="900" b="0" i="0" u="none" strike="noStrike" dirty="0">
                        <a:solidFill>
                          <a:srgbClr val="181717"/>
                        </a:solidFill>
                        <a:effectLst/>
                        <a:latin typeface="Garamond" panose="02020404030301010803" pitchFamily="18" charset="0"/>
                      </a:endParaRPr>
                    </a:p>
                  </a:txBody>
                  <a:tcPr marL="8186" marR="8186" marT="8186"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rgbClr val="D3DFEE"/>
                    </a:solidFill>
                  </a:tcPr>
                </a:tc>
              </a:tr>
              <a:tr h="532086">
                <a:tc>
                  <a:txBody>
                    <a:bodyPr/>
                    <a:lstStyle/>
                    <a:p>
                      <a:pPr algn="l" fontAlgn="ctr"/>
                      <a:r>
                        <a:rPr lang="en-US" sz="900" b="1" i="0" u="none" strike="noStrike" dirty="0">
                          <a:solidFill>
                            <a:srgbClr val="181717"/>
                          </a:solidFill>
                          <a:effectLst/>
                          <a:latin typeface="Garamond" panose="02020404030301010803" pitchFamily="18" charset="0"/>
                        </a:rPr>
                        <a:t>E</a:t>
                      </a:r>
                      <a:endParaRPr lang="en-GB" sz="900" b="1" i="0" u="none" strike="noStrike" dirty="0">
                        <a:solidFill>
                          <a:srgbClr val="181717"/>
                        </a:solidFill>
                        <a:effectLst/>
                        <a:latin typeface="Garamond" panose="02020404030301010803" pitchFamily="18" charset="0"/>
                      </a:endParaRPr>
                    </a:p>
                  </a:txBody>
                  <a:tcPr marL="8186" marR="8186" marT="8186"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algn="l" fontAlgn="ctr"/>
                      <a:r>
                        <a:rPr lang="en-US" sz="900" b="0" i="0" u="none" strike="noStrike" dirty="0">
                          <a:solidFill>
                            <a:srgbClr val="181717"/>
                          </a:solidFill>
                          <a:effectLst/>
                          <a:latin typeface="Garamond" panose="02020404030301010803" pitchFamily="18" charset="0"/>
                        </a:rPr>
                        <a:t>1.5% of project cost</a:t>
                      </a:r>
                      <a:endParaRPr lang="en-GB" sz="900" b="0" i="0" u="none" strike="noStrike" dirty="0">
                        <a:solidFill>
                          <a:srgbClr val="181717"/>
                        </a:solidFill>
                        <a:effectLst/>
                        <a:latin typeface="Garamond" panose="02020404030301010803" pitchFamily="18" charset="0"/>
                      </a:endParaRPr>
                    </a:p>
                  </a:txBody>
                  <a:tcPr marL="8186" marR="8186" marT="8186"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algn="l" fontAlgn="ctr"/>
                      <a:r>
                        <a:rPr lang="en-US" sz="900" b="0" i="0" u="none" strike="noStrike" dirty="0">
                          <a:solidFill>
                            <a:srgbClr val="181717"/>
                          </a:solidFill>
                          <a:effectLst/>
                          <a:latin typeface="Garamond" panose="02020404030301010803" pitchFamily="18" charset="0"/>
                        </a:rPr>
                        <a:t>The maximum payable EIA fee shall be US$2 million</a:t>
                      </a:r>
                      <a:endParaRPr lang="en-GB" sz="900" b="0" i="0" u="none" strike="noStrike" dirty="0">
                        <a:solidFill>
                          <a:srgbClr val="181717"/>
                        </a:solidFill>
                        <a:effectLst/>
                        <a:latin typeface="Garamond" panose="02020404030301010803" pitchFamily="18" charset="0"/>
                      </a:endParaRPr>
                    </a:p>
                  </a:txBody>
                  <a:tcPr marL="8186" marR="8186" marT="8186"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algn="l" fontAlgn="ctr"/>
                      <a:r>
                        <a:rPr lang="en-US" sz="900" b="0" i="0" u="none" strike="noStrike" dirty="0">
                          <a:solidFill>
                            <a:srgbClr val="181717"/>
                          </a:solidFill>
                          <a:effectLst/>
                          <a:latin typeface="Garamond" panose="02020404030301010803" pitchFamily="18" charset="0"/>
                        </a:rPr>
                        <a:t>EIA fee cap for all the categories from B to D</a:t>
                      </a:r>
                      <a:endParaRPr lang="en-GB" sz="900" b="0" i="0" u="none" strike="noStrike" dirty="0">
                        <a:solidFill>
                          <a:srgbClr val="181717"/>
                        </a:solidFill>
                        <a:effectLst/>
                        <a:latin typeface="Garamond" panose="02020404030301010803" pitchFamily="18" charset="0"/>
                      </a:endParaRPr>
                    </a:p>
                  </a:txBody>
                  <a:tcPr marL="8186" marR="8186" marT="8186"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algn="l" fontAlgn="ctr"/>
                      <a:r>
                        <a:rPr lang="en-US" sz="900" b="0" i="0" u="none" strike="noStrike" dirty="0">
                          <a:solidFill>
                            <a:srgbClr val="181717"/>
                          </a:solidFill>
                          <a:effectLst/>
                          <a:latin typeface="Garamond" panose="02020404030301010803" pitchFamily="18" charset="0"/>
                        </a:rPr>
                        <a:t>20%</a:t>
                      </a:r>
                      <a:endParaRPr lang="en-GB" sz="900" b="0" i="0" u="none" strike="noStrike" dirty="0">
                        <a:solidFill>
                          <a:srgbClr val="181717"/>
                        </a:solidFill>
                        <a:effectLst/>
                        <a:latin typeface="Garamond" panose="02020404030301010803" pitchFamily="18" charset="0"/>
                      </a:endParaRPr>
                    </a:p>
                  </a:txBody>
                  <a:tcPr marL="8186" marR="8186" marT="8186"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algn="l" fontAlgn="ctr"/>
                      <a:r>
                        <a:rPr lang="en-US" sz="900" b="0" i="0" u="none" strike="noStrike" dirty="0">
                          <a:solidFill>
                            <a:srgbClr val="181717"/>
                          </a:solidFill>
                          <a:effectLst/>
                          <a:latin typeface="Garamond" panose="02020404030301010803" pitchFamily="18" charset="0"/>
                        </a:rPr>
                        <a:t>20%</a:t>
                      </a:r>
                      <a:endParaRPr lang="en-GB" sz="900" b="0" i="0" u="none" strike="noStrike" dirty="0">
                        <a:solidFill>
                          <a:srgbClr val="181717"/>
                        </a:solidFill>
                        <a:effectLst/>
                        <a:latin typeface="Garamond" panose="02020404030301010803" pitchFamily="18" charset="0"/>
                      </a:endParaRPr>
                    </a:p>
                  </a:txBody>
                  <a:tcPr marL="8186" marR="8186" marT="8186"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c>
                  <a:txBody>
                    <a:bodyPr/>
                    <a:lstStyle/>
                    <a:p>
                      <a:pPr algn="l" fontAlgn="ctr"/>
                      <a:r>
                        <a:rPr lang="en-US" sz="900" b="0" i="0" u="none" strike="noStrike" dirty="0">
                          <a:solidFill>
                            <a:srgbClr val="181717"/>
                          </a:solidFill>
                          <a:effectLst/>
                          <a:latin typeface="Garamond" panose="02020404030301010803" pitchFamily="18" charset="0"/>
                        </a:rPr>
                        <a:t>60%</a:t>
                      </a:r>
                      <a:endParaRPr lang="en-GB" sz="900" b="0" i="0" u="none" strike="noStrike" dirty="0">
                        <a:solidFill>
                          <a:srgbClr val="181717"/>
                        </a:solidFill>
                        <a:effectLst/>
                        <a:latin typeface="Garamond" panose="02020404030301010803" pitchFamily="18" charset="0"/>
                      </a:endParaRPr>
                    </a:p>
                  </a:txBody>
                  <a:tcPr marL="8186" marR="8186" marT="8186"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689998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5257800"/>
            <a:ext cx="9143999" cy="1558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5"/>
          <p:cNvSpPr txBox="1">
            <a:spLocks/>
          </p:cNvSpPr>
          <p:nvPr/>
        </p:nvSpPr>
        <p:spPr bwMode="gray">
          <a:xfrm>
            <a:off x="273051" y="990600"/>
            <a:ext cx="8489950" cy="4780796"/>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400"/>
              </a:spcBef>
              <a:buFont typeface="Arial" pitchFamily="34" charset="0"/>
              <a:buNone/>
              <a:defRPr sz="900" b="0" kern="1200">
                <a:solidFill>
                  <a:schemeClr val="accent1"/>
                </a:solidFill>
                <a:latin typeface="Arial Black" pitchFamily="34" charset="0"/>
                <a:ea typeface="+mn-ea"/>
                <a:cs typeface="Arial" pitchFamily="34" charset="0"/>
              </a:defRPr>
            </a:lvl1pPr>
            <a:lvl2pPr marL="0" indent="0" algn="l" defTabSz="914400" rtl="0" eaLnBrk="1" latinLnBrk="0" hangingPunct="1">
              <a:lnSpc>
                <a:spcPct val="100000"/>
              </a:lnSpc>
              <a:spcBef>
                <a:spcPts val="400"/>
              </a:spcBef>
              <a:buFont typeface="Arial" pitchFamily="34" charset="0"/>
              <a:buNone/>
              <a:defRPr sz="1100" kern="1200">
                <a:solidFill>
                  <a:schemeClr val="tx1"/>
                </a:solidFill>
                <a:latin typeface="+mn-lt"/>
                <a:ea typeface="+mn-ea"/>
                <a:cs typeface="+mn-cs"/>
              </a:defRPr>
            </a:lvl2pPr>
            <a:lvl3pPr marL="177800" indent="-177800" algn="l" defTabSz="914400" rtl="0" eaLnBrk="1" latinLnBrk="0" hangingPunct="1">
              <a:lnSpc>
                <a:spcPct val="100000"/>
              </a:lnSpc>
              <a:spcBef>
                <a:spcPts val="400"/>
              </a:spcBef>
              <a:buClr>
                <a:schemeClr val="bg2"/>
              </a:buClr>
              <a:buFont typeface="Wingdings 2" pitchFamily="18" charset="2"/>
              <a:buChar char=""/>
              <a:defRPr sz="1100" kern="1200">
                <a:solidFill>
                  <a:schemeClr val="tx1"/>
                </a:solidFill>
                <a:latin typeface="+mn-lt"/>
                <a:ea typeface="+mn-ea"/>
                <a:cs typeface="+mn-cs"/>
              </a:defRPr>
            </a:lvl3pPr>
            <a:lvl4pPr marL="361950" indent="-184150" algn="l" defTabSz="914400" rtl="0" eaLnBrk="1" latinLnBrk="0" hangingPunct="1">
              <a:lnSpc>
                <a:spcPct val="100000"/>
              </a:lnSpc>
              <a:spcBef>
                <a:spcPts val="400"/>
              </a:spcBef>
              <a:buClr>
                <a:schemeClr val="bg2"/>
              </a:buClr>
              <a:buFont typeface="Symbol" pitchFamily="18" charset="2"/>
              <a:buChar char=""/>
              <a:tabLst/>
              <a:defRPr sz="1100" kern="1200">
                <a:solidFill>
                  <a:schemeClr val="tx1"/>
                </a:solidFill>
                <a:latin typeface="+mn-lt"/>
                <a:ea typeface="+mn-ea"/>
                <a:cs typeface="+mn-cs"/>
              </a:defRPr>
            </a:lvl4pPr>
            <a:lvl5pPr marL="539750" indent="-177800" algn="l" defTabSz="914400" rtl="0" eaLnBrk="1" latinLnBrk="0" hangingPunct="1">
              <a:lnSpc>
                <a:spcPct val="100000"/>
              </a:lnSpc>
              <a:spcBef>
                <a:spcPts val="400"/>
              </a:spcBef>
              <a:buClr>
                <a:schemeClr val="bg2"/>
              </a:buClr>
              <a:buFont typeface="Symbol" pitchFamily="18" charset="2"/>
              <a:buChar char=""/>
              <a:defRPr sz="1100" kern="1200">
                <a:solidFill>
                  <a:schemeClr val="tx1"/>
                </a:solidFill>
                <a:latin typeface="+mn-lt"/>
                <a:ea typeface="+mn-ea"/>
                <a:cs typeface="+mn-cs"/>
              </a:defRPr>
            </a:lvl5pPr>
            <a:lvl6pPr marL="717550" indent="-177800" algn="l" defTabSz="914400" rtl="0" eaLnBrk="1" latinLnBrk="0" hangingPunct="1">
              <a:lnSpc>
                <a:spcPct val="100000"/>
              </a:lnSpc>
              <a:spcBef>
                <a:spcPts val="400"/>
              </a:spcBef>
              <a:buClr>
                <a:schemeClr val="bg2"/>
              </a:buClr>
              <a:buFont typeface="Symbol" pitchFamily="18" charset="2"/>
              <a:buChar char=""/>
              <a:defRPr sz="1000" kern="1200">
                <a:solidFill>
                  <a:schemeClr val="tx1"/>
                </a:solidFill>
                <a:latin typeface="+mn-lt"/>
                <a:ea typeface="+mn-ea"/>
                <a:cs typeface="+mn-cs"/>
              </a:defRPr>
            </a:lvl6pPr>
            <a:lvl7pPr marL="895350" indent="-177800" algn="l" defTabSz="914400" rtl="0" eaLnBrk="1" latinLnBrk="0" hangingPunct="1">
              <a:lnSpc>
                <a:spcPct val="100000"/>
              </a:lnSpc>
              <a:spcBef>
                <a:spcPts val="400"/>
              </a:spcBef>
              <a:buClr>
                <a:schemeClr val="bg2"/>
              </a:buClr>
              <a:buFont typeface="Symbol" pitchFamily="18" charset="2"/>
              <a:buChar char=""/>
              <a:defRPr sz="1000" kern="1200">
                <a:solidFill>
                  <a:schemeClr val="tx1"/>
                </a:solidFill>
                <a:latin typeface="+mn-lt"/>
                <a:ea typeface="+mn-ea"/>
                <a:cs typeface="+mn-cs"/>
              </a:defRPr>
            </a:lvl7pPr>
            <a:lvl8pPr marL="1079500" indent="-184150" algn="l" defTabSz="914400" rtl="0" eaLnBrk="1" latinLnBrk="0" hangingPunct="1">
              <a:lnSpc>
                <a:spcPct val="100000"/>
              </a:lnSpc>
              <a:spcBef>
                <a:spcPts val="400"/>
              </a:spcBef>
              <a:buClr>
                <a:schemeClr val="bg2"/>
              </a:buClr>
              <a:buFont typeface="Symbol" pitchFamily="18" charset="2"/>
              <a:buChar char=""/>
              <a:defRPr sz="1000" kern="1200">
                <a:solidFill>
                  <a:schemeClr val="tx1"/>
                </a:solidFill>
                <a:latin typeface="+mn-lt"/>
                <a:ea typeface="+mn-ea"/>
                <a:cs typeface="+mn-cs"/>
              </a:defRPr>
            </a:lvl8pPr>
            <a:lvl9pPr marL="1257300" indent="-177800" algn="l" defTabSz="914400" rtl="0" eaLnBrk="1" latinLnBrk="0" hangingPunct="1">
              <a:lnSpc>
                <a:spcPct val="100000"/>
              </a:lnSpc>
              <a:spcBef>
                <a:spcPts val="400"/>
              </a:spcBef>
              <a:buClr>
                <a:schemeClr val="bg2"/>
              </a:buClr>
              <a:buFont typeface="Symbol" pitchFamily="18" charset="2"/>
              <a:buChar char=""/>
              <a:defRPr sz="1000" kern="1200" baseline="0">
                <a:solidFill>
                  <a:schemeClr val="tx1"/>
                </a:solidFill>
                <a:latin typeface="+mn-lt"/>
                <a:ea typeface="+mn-ea"/>
                <a:cs typeface="+mn-cs"/>
              </a:defRPr>
            </a:lvl9pPr>
          </a:lstStyle>
          <a:p>
            <a:pPr marL="0" lvl="2" indent="0" algn="just">
              <a:lnSpc>
                <a:spcPct val="150000"/>
              </a:lnSpc>
              <a:buClr>
                <a:srgbClr val="4D4D4D"/>
              </a:buClr>
              <a:buNone/>
              <a:defRPr/>
            </a:pPr>
            <a:r>
              <a:rPr lang="en-US" dirty="0">
                <a:solidFill>
                  <a:srgbClr val="7030A0"/>
                </a:solidFill>
                <a:latin typeface="Arial Black" panose="020B0A04020102020204" pitchFamily="34" charset="0"/>
              </a:rPr>
              <a:t>Water Tariffs</a:t>
            </a:r>
          </a:p>
          <a:p>
            <a:pPr lvl="2" algn="just">
              <a:lnSpc>
                <a:spcPct val="150000"/>
              </a:lnSpc>
              <a:buClr>
                <a:srgbClr val="4D4D4D"/>
              </a:buClr>
              <a:buFont typeface="Arial" panose="020B0604020202020204" pitchFamily="34" charset="0"/>
              <a:buChar char="•"/>
              <a:defRPr/>
            </a:pPr>
            <a:r>
              <a:rPr lang="en-US" dirty="0">
                <a:solidFill>
                  <a:srgbClr val="000000"/>
                </a:solidFill>
                <a:latin typeface="Garamond"/>
              </a:rPr>
              <a:t>Government has reviewed the raw water tariffs with effect from 1</a:t>
            </a:r>
            <a:r>
              <a:rPr lang="en-US" baseline="30000" dirty="0">
                <a:solidFill>
                  <a:srgbClr val="000000"/>
                </a:solidFill>
                <a:latin typeface="Garamond"/>
              </a:rPr>
              <a:t>st</a:t>
            </a:r>
            <a:r>
              <a:rPr lang="en-US" dirty="0">
                <a:solidFill>
                  <a:srgbClr val="000000"/>
                </a:solidFill>
                <a:latin typeface="Garamond"/>
              </a:rPr>
              <a:t> December, 2015 as follows;</a:t>
            </a:r>
          </a:p>
          <a:p>
            <a:pPr lvl="2" algn="just">
              <a:lnSpc>
                <a:spcPct val="150000"/>
              </a:lnSpc>
              <a:buClr>
                <a:srgbClr val="4D4D4D"/>
              </a:buClr>
              <a:buFont typeface="Arial" panose="020B0604020202020204" pitchFamily="34" charset="0"/>
              <a:buChar char="•"/>
              <a:defRPr/>
            </a:pPr>
            <a:endParaRPr lang="en-US" dirty="0">
              <a:solidFill>
                <a:srgbClr val="000000"/>
              </a:solidFill>
              <a:latin typeface="Garamond"/>
            </a:endParaRPr>
          </a:p>
          <a:p>
            <a:pPr marR="0" lvl="2" algn="just" defTabSz="914400" rtl="0" eaLnBrk="1" fontAlgn="auto" latinLnBrk="0" hangingPunct="1">
              <a:lnSpc>
                <a:spcPct val="150000"/>
              </a:lnSpc>
              <a:spcBef>
                <a:spcPts val="400"/>
              </a:spcBef>
              <a:spcAft>
                <a:spcPts val="0"/>
              </a:spcAft>
              <a:buClr>
                <a:srgbClr val="4D4D4D"/>
              </a:buClr>
              <a:buSzTx/>
              <a:buFont typeface="Arial" panose="020B0604020202020204" pitchFamily="34" charset="0"/>
              <a:buChar char="•"/>
              <a:tabLst/>
              <a:defRPr/>
            </a:pPr>
            <a:endParaRPr kumimoji="0" lang="en-ZW" b="0" i="0" u="none" strike="noStrike" kern="1200" cap="none" spc="0" normalizeH="0" baseline="0" noProof="0" dirty="0" smtClean="0">
              <a:ln>
                <a:noFill/>
              </a:ln>
              <a:solidFill>
                <a:srgbClr val="7030A0"/>
              </a:solidFill>
              <a:effectLst/>
              <a:uLnTx/>
              <a:uFillTx/>
              <a:latin typeface="Garamond" panose="02020404030301010803" pitchFamily="18" charset="0"/>
            </a:endParaRPr>
          </a:p>
          <a:p>
            <a:pPr marR="0" lvl="2" algn="just" defTabSz="914400" rtl="0" eaLnBrk="1" fontAlgn="auto" latinLnBrk="0" hangingPunct="1">
              <a:lnSpc>
                <a:spcPct val="150000"/>
              </a:lnSpc>
              <a:spcBef>
                <a:spcPts val="400"/>
              </a:spcBef>
              <a:spcAft>
                <a:spcPts val="0"/>
              </a:spcAft>
              <a:buClr>
                <a:srgbClr val="4D4D4D"/>
              </a:buClr>
              <a:buSzTx/>
              <a:buFont typeface="Arial" panose="020B0604020202020204" pitchFamily="34" charset="0"/>
              <a:buChar char="•"/>
              <a:tabLst/>
              <a:defRPr/>
            </a:pPr>
            <a:endParaRPr kumimoji="0" lang="en-ZW" b="0" i="0" u="none" strike="noStrike" kern="1200" cap="none" spc="0" normalizeH="0" baseline="0" noProof="0" dirty="0" smtClean="0">
              <a:ln>
                <a:noFill/>
              </a:ln>
              <a:solidFill>
                <a:srgbClr val="7030A0"/>
              </a:solidFill>
              <a:effectLst/>
              <a:uLnTx/>
              <a:uFillTx/>
              <a:latin typeface="Garamond" panose="02020404030301010803" pitchFamily="18" charset="0"/>
            </a:endParaRPr>
          </a:p>
          <a:p>
            <a:pPr marR="0" lvl="2" algn="just" defTabSz="914400" rtl="0" eaLnBrk="1" fontAlgn="auto" latinLnBrk="0" hangingPunct="1">
              <a:lnSpc>
                <a:spcPct val="150000"/>
              </a:lnSpc>
              <a:spcBef>
                <a:spcPts val="400"/>
              </a:spcBef>
              <a:spcAft>
                <a:spcPts val="0"/>
              </a:spcAft>
              <a:buClr>
                <a:srgbClr val="4D4D4D"/>
              </a:buClr>
              <a:buSzTx/>
              <a:buFont typeface="Arial" panose="020B0604020202020204" pitchFamily="34" charset="0"/>
              <a:buChar char="•"/>
              <a:tabLst/>
              <a:defRPr/>
            </a:pPr>
            <a:endParaRPr kumimoji="0" lang="en-ZW" b="0" i="0" u="none" strike="noStrike" kern="1200" cap="none" spc="0" normalizeH="0" baseline="0" noProof="0" dirty="0" smtClean="0">
              <a:ln>
                <a:noFill/>
              </a:ln>
              <a:solidFill>
                <a:srgbClr val="7030A0"/>
              </a:solidFill>
              <a:effectLst/>
              <a:uLnTx/>
              <a:uFillTx/>
              <a:latin typeface="Garamond" panose="02020404030301010803" pitchFamily="18" charset="0"/>
            </a:endParaRPr>
          </a:p>
          <a:p>
            <a:pPr marR="0" lvl="2" algn="just" defTabSz="914400" rtl="0" eaLnBrk="1" fontAlgn="auto" latinLnBrk="0" hangingPunct="1">
              <a:lnSpc>
                <a:spcPct val="150000"/>
              </a:lnSpc>
              <a:spcBef>
                <a:spcPts val="400"/>
              </a:spcBef>
              <a:spcAft>
                <a:spcPts val="0"/>
              </a:spcAft>
              <a:buClr>
                <a:srgbClr val="4D4D4D"/>
              </a:buClr>
              <a:buSzTx/>
              <a:buFont typeface="Arial" panose="020B0604020202020204" pitchFamily="34" charset="0"/>
              <a:buChar char="•"/>
              <a:tabLst/>
              <a:defRPr/>
            </a:pPr>
            <a:endParaRPr lang="en-ZW" dirty="0">
              <a:solidFill>
                <a:srgbClr val="7030A0"/>
              </a:solidFill>
              <a:latin typeface="Garamond" panose="02020404030301010803" pitchFamily="18" charset="0"/>
            </a:endParaRPr>
          </a:p>
          <a:p>
            <a:pPr marR="0" lvl="2" algn="just" defTabSz="914400" rtl="0" eaLnBrk="1" fontAlgn="auto" latinLnBrk="0" hangingPunct="1">
              <a:lnSpc>
                <a:spcPct val="150000"/>
              </a:lnSpc>
              <a:spcBef>
                <a:spcPts val="400"/>
              </a:spcBef>
              <a:spcAft>
                <a:spcPts val="0"/>
              </a:spcAft>
              <a:buClr>
                <a:srgbClr val="4D4D4D"/>
              </a:buClr>
              <a:buSzTx/>
              <a:buFont typeface="Arial" panose="020B0604020202020204" pitchFamily="34" charset="0"/>
              <a:buChar char="•"/>
              <a:tabLst/>
              <a:defRPr/>
            </a:pPr>
            <a:endParaRPr kumimoji="0" lang="en-ZW" b="0" i="0" u="none" strike="noStrike" kern="1200" cap="none" spc="0" normalizeH="0" baseline="0" noProof="0" dirty="0" smtClean="0">
              <a:ln>
                <a:noFill/>
              </a:ln>
              <a:solidFill>
                <a:srgbClr val="7030A0"/>
              </a:solidFill>
              <a:effectLst/>
              <a:uLnTx/>
              <a:uFillTx/>
              <a:latin typeface="Garamond" panose="02020404030301010803" pitchFamily="18" charset="0"/>
            </a:endParaRPr>
          </a:p>
          <a:p>
            <a:pPr marR="0" lvl="2" algn="just" defTabSz="914400" rtl="0" eaLnBrk="1" fontAlgn="auto" latinLnBrk="0" hangingPunct="1">
              <a:lnSpc>
                <a:spcPct val="150000"/>
              </a:lnSpc>
              <a:spcBef>
                <a:spcPts val="400"/>
              </a:spcBef>
              <a:spcAft>
                <a:spcPts val="0"/>
              </a:spcAft>
              <a:buClr>
                <a:srgbClr val="4D4D4D"/>
              </a:buClr>
              <a:buSzTx/>
              <a:buFont typeface="Arial" panose="020B0604020202020204" pitchFamily="34" charset="0"/>
              <a:buChar char="•"/>
              <a:tabLst/>
              <a:defRPr/>
            </a:pPr>
            <a:endParaRPr lang="en-ZW" dirty="0">
              <a:solidFill>
                <a:srgbClr val="7030A0"/>
              </a:solidFill>
              <a:latin typeface="Garamond" panose="02020404030301010803" pitchFamily="18" charset="0"/>
            </a:endParaRPr>
          </a:p>
          <a:p>
            <a:pPr marR="0" lvl="2" algn="just" defTabSz="914400" rtl="0" eaLnBrk="1" fontAlgn="auto" latinLnBrk="0" hangingPunct="1">
              <a:lnSpc>
                <a:spcPct val="150000"/>
              </a:lnSpc>
              <a:spcBef>
                <a:spcPts val="400"/>
              </a:spcBef>
              <a:spcAft>
                <a:spcPts val="0"/>
              </a:spcAft>
              <a:buClr>
                <a:srgbClr val="4D4D4D"/>
              </a:buClr>
              <a:buSzTx/>
              <a:buFont typeface="Arial" panose="020B0604020202020204" pitchFamily="34" charset="0"/>
              <a:buChar char="•"/>
              <a:tabLst/>
              <a:defRPr/>
            </a:pPr>
            <a:endParaRPr kumimoji="0" lang="en-ZW" b="0" i="0" u="none" strike="noStrike" kern="1200" cap="none" spc="0" normalizeH="0" baseline="0" noProof="0" dirty="0" smtClean="0">
              <a:ln>
                <a:noFill/>
              </a:ln>
              <a:solidFill>
                <a:srgbClr val="7030A0"/>
              </a:solidFill>
              <a:effectLst/>
              <a:uLnTx/>
              <a:uFillTx/>
              <a:latin typeface="Garamond" panose="02020404030301010803" pitchFamily="18" charset="0"/>
            </a:endParaRPr>
          </a:p>
          <a:p>
            <a:pPr marL="0" marR="0" lvl="2" indent="0" algn="just" defTabSz="914400" rtl="0" eaLnBrk="1" fontAlgn="auto" latinLnBrk="0" hangingPunct="1">
              <a:lnSpc>
                <a:spcPct val="150000"/>
              </a:lnSpc>
              <a:spcBef>
                <a:spcPts val="400"/>
              </a:spcBef>
              <a:spcAft>
                <a:spcPts val="0"/>
              </a:spcAft>
              <a:buClr>
                <a:srgbClr val="4D4D4D"/>
              </a:buClr>
              <a:buSzTx/>
              <a:buNone/>
              <a:tabLst/>
              <a:defRPr/>
            </a:pPr>
            <a:endParaRPr kumimoji="0" lang="en-ZW" b="0" i="0" u="none" strike="noStrike" kern="1200" cap="none" spc="0" normalizeH="0" baseline="0" noProof="0" dirty="0" smtClean="0">
              <a:ln>
                <a:noFill/>
              </a:ln>
              <a:solidFill>
                <a:srgbClr val="7030A0"/>
              </a:solidFill>
              <a:effectLst/>
              <a:uLnTx/>
              <a:uFillTx/>
              <a:latin typeface="Garamond" panose="02020404030301010803" pitchFamily="18" charset="0"/>
            </a:endParaRPr>
          </a:p>
          <a:p>
            <a:pPr marR="0" lvl="2" algn="just" defTabSz="914400" rtl="0" eaLnBrk="1" fontAlgn="auto" latinLnBrk="0" hangingPunct="1">
              <a:lnSpc>
                <a:spcPct val="150000"/>
              </a:lnSpc>
              <a:spcBef>
                <a:spcPts val="400"/>
              </a:spcBef>
              <a:spcAft>
                <a:spcPts val="0"/>
              </a:spcAft>
              <a:buClr>
                <a:srgbClr val="4D4D4D"/>
              </a:buClr>
              <a:buSzTx/>
              <a:buFont typeface="Arial" panose="020B0604020202020204" pitchFamily="34" charset="0"/>
              <a:buChar char="•"/>
              <a:tabLst/>
              <a:defRPr/>
            </a:pPr>
            <a:r>
              <a:rPr kumimoji="0" lang="en-ZW" b="0" i="0" u="none" strike="noStrike" kern="1200" cap="none" spc="0" normalizeH="0" baseline="0" noProof="0" dirty="0" smtClean="0">
                <a:ln>
                  <a:noFill/>
                </a:ln>
                <a:solidFill>
                  <a:srgbClr val="000000"/>
                </a:solidFill>
                <a:effectLst/>
                <a:uLnTx/>
                <a:uFillTx/>
                <a:latin typeface="Garamond" panose="02020404030301010803" pitchFamily="18" charset="0"/>
              </a:rPr>
              <a:t>The water tariffs should lead to more water uptake and usage, particularly for irrigation facilities.</a:t>
            </a:r>
          </a:p>
          <a:p>
            <a:pPr marR="0" lvl="2" algn="just" defTabSz="914400" rtl="0" eaLnBrk="1" fontAlgn="auto" latinLnBrk="0" hangingPunct="1">
              <a:lnSpc>
                <a:spcPct val="150000"/>
              </a:lnSpc>
              <a:spcBef>
                <a:spcPts val="400"/>
              </a:spcBef>
              <a:spcAft>
                <a:spcPts val="0"/>
              </a:spcAft>
              <a:buClr>
                <a:srgbClr val="4D4D4D"/>
              </a:buClr>
              <a:buSzTx/>
              <a:buFont typeface="Arial" panose="020B0604020202020204" pitchFamily="34" charset="0"/>
              <a:buChar char="•"/>
              <a:tabLst/>
              <a:defRPr/>
            </a:pPr>
            <a:endParaRPr kumimoji="0" lang="en-ZW" b="0" i="0" u="none" strike="noStrike" kern="1200" cap="none" spc="0" normalizeH="0" baseline="0" noProof="0" dirty="0" smtClean="0">
              <a:ln>
                <a:noFill/>
              </a:ln>
              <a:solidFill>
                <a:srgbClr val="000000"/>
              </a:solidFill>
              <a:effectLst/>
              <a:uLnTx/>
              <a:uFillTx/>
              <a:latin typeface="Garamond" panose="02020404030301010803" pitchFamily="18" charset="0"/>
            </a:endParaRPr>
          </a:p>
          <a:p>
            <a:pPr marL="0" marR="0" lvl="2" indent="0" algn="just" defTabSz="914400" rtl="0" eaLnBrk="1" fontAlgn="auto" latinLnBrk="0" hangingPunct="1">
              <a:lnSpc>
                <a:spcPct val="150000"/>
              </a:lnSpc>
              <a:spcBef>
                <a:spcPts val="400"/>
              </a:spcBef>
              <a:spcAft>
                <a:spcPts val="0"/>
              </a:spcAft>
              <a:buClr>
                <a:srgbClr val="4D4D4D"/>
              </a:buClr>
              <a:buSzTx/>
              <a:buFont typeface="Wingdings 2" pitchFamily="18" charset="2"/>
              <a:buNone/>
              <a:tabLst/>
              <a:defRPr/>
            </a:pPr>
            <a:r>
              <a:rPr lang="en-US" dirty="0" smtClean="0">
                <a:solidFill>
                  <a:srgbClr val="7030A0"/>
                </a:solidFill>
                <a:latin typeface="Arial Black" panose="020B0A04020102020204" pitchFamily="34" charset="0"/>
              </a:rPr>
              <a:t>One Stop Shop Centre</a:t>
            </a:r>
          </a:p>
          <a:p>
            <a:pPr marR="0" lvl="2" algn="just" defTabSz="914400" rtl="0" eaLnBrk="1" fontAlgn="auto" latinLnBrk="0" hangingPunct="1">
              <a:lnSpc>
                <a:spcPct val="150000"/>
              </a:lnSpc>
              <a:spcBef>
                <a:spcPts val="400"/>
              </a:spcBef>
              <a:spcAft>
                <a:spcPts val="0"/>
              </a:spcAft>
              <a:buClr>
                <a:srgbClr val="4D4D4D"/>
              </a:buClr>
              <a:buSzTx/>
              <a:buFont typeface="Arial" panose="020B0604020202020204" pitchFamily="34" charset="0"/>
              <a:buChar char="•"/>
              <a:tabLst/>
              <a:defRPr/>
            </a:pPr>
            <a:r>
              <a:rPr kumimoji="0" lang="en-ZW" b="0" i="0" u="none" strike="noStrike" kern="1200" cap="none" spc="0" normalizeH="0" baseline="0" noProof="0" dirty="0" smtClean="0">
                <a:ln>
                  <a:noFill/>
                </a:ln>
                <a:solidFill>
                  <a:srgbClr val="000000"/>
                </a:solidFill>
                <a:effectLst/>
                <a:uLnTx/>
                <a:uFillTx/>
                <a:latin typeface="Garamond" panose="02020404030301010803" pitchFamily="18" charset="0"/>
              </a:rPr>
              <a:t>It has been proposed that Zimbabwe Investment Authority (ZIA) be turned into a one stop-shop investment centre to streamline the processing of investment application.</a:t>
            </a:r>
            <a:endParaRPr kumimoji="0" lang="en-ZW" b="0" i="0" u="none" strike="noStrike" kern="1200" cap="none" spc="0" normalizeH="0" baseline="0" noProof="0" dirty="0">
              <a:ln>
                <a:noFill/>
              </a:ln>
              <a:solidFill>
                <a:srgbClr val="000000"/>
              </a:solidFill>
              <a:effectLst/>
              <a:uLnTx/>
              <a:uFillTx/>
              <a:latin typeface="Garamond" panose="02020404030301010803"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157934463"/>
              </p:ext>
            </p:extLst>
          </p:nvPr>
        </p:nvGraphicFramePr>
        <p:xfrm>
          <a:off x="609600" y="1752600"/>
          <a:ext cx="3429000" cy="2390775"/>
        </p:xfrm>
        <a:graphic>
          <a:graphicData uri="http://schemas.openxmlformats.org/presentationml/2006/ole">
            <mc:AlternateContent xmlns:mc="http://schemas.openxmlformats.org/markup-compatibility/2006">
              <mc:Choice xmlns:v="urn:schemas-microsoft-com:vml" Requires="v">
                <p:oleObj spid="_x0000_s2090" name="Worksheet" r:id="rId6" imgW="3429043" imgH="2390638" progId="Excel.Sheet.12">
                  <p:embed/>
                </p:oleObj>
              </mc:Choice>
              <mc:Fallback>
                <p:oleObj name="Worksheet" r:id="rId6" imgW="3429043" imgH="2390638" progId="Excel.Sheet.12">
                  <p:embed/>
                  <p:pic>
                    <p:nvPicPr>
                      <p:cNvPr id="0" name=""/>
                      <p:cNvPicPr/>
                      <p:nvPr/>
                    </p:nvPicPr>
                    <p:blipFill>
                      <a:blip r:embed="rId7"/>
                      <a:stretch>
                        <a:fillRect/>
                      </a:stretch>
                    </p:blipFill>
                    <p:spPr>
                      <a:xfrm>
                        <a:off x="609600" y="1752600"/>
                        <a:ext cx="3429000" cy="2390775"/>
                      </a:xfrm>
                      <a:prstGeom prst="rect">
                        <a:avLst/>
                      </a:prstGeom>
                      <a:ln>
                        <a:solidFill>
                          <a:srgbClr val="002060"/>
                        </a:solidFill>
                      </a:ln>
                    </p:spPr>
                  </p:pic>
                </p:oleObj>
              </mc:Fallback>
            </mc:AlternateContent>
          </a:graphicData>
        </a:graphic>
      </p:graphicFrame>
      <p:sp>
        <p:nvSpPr>
          <p:cNvPr id="6" name="Rectangle 18"/>
          <p:cNvSpPr>
            <a:spLocks noChangeArrowheads="1"/>
          </p:cNvSpPr>
          <p:nvPr>
            <p:custDataLst>
              <p:tags r:id="rId2"/>
            </p:custDataLst>
          </p:nvPr>
        </p:nvSpPr>
        <p:spPr bwMode="gray">
          <a:xfrm>
            <a:off x="273048" y="482600"/>
            <a:ext cx="8489951" cy="369332"/>
          </a:xfrm>
          <a:prstGeom prst="rect">
            <a:avLst/>
          </a:prstGeom>
          <a:solidFill>
            <a:srgbClr val="008000"/>
          </a:soli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spcBef>
                <a:spcPct val="0"/>
              </a:spcBef>
              <a:spcAft>
                <a:spcPct val="0"/>
              </a:spcAft>
            </a:pPr>
            <a:r>
              <a:rPr lang="en-ZW" sz="2400" dirty="0">
                <a:solidFill>
                  <a:schemeClr val="bg1"/>
                </a:solidFill>
                <a:latin typeface="Garamond" panose="02020404030301010803" pitchFamily="18" charset="0"/>
              </a:rPr>
              <a:t>Encouraging private sector investment</a:t>
            </a:r>
            <a:endParaRPr lang="en-US" sz="2400" dirty="0">
              <a:solidFill>
                <a:schemeClr val="bg1"/>
              </a:solidFill>
              <a:latin typeface="Garamond" panose="02020404030301010803" pitchFamily="18" charset="0"/>
            </a:endParaRPr>
          </a:p>
        </p:txBody>
      </p:sp>
      <p:pic>
        <p:nvPicPr>
          <p:cNvPr id="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78560" y="1600200"/>
            <a:ext cx="2893301"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83242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5"/>
          <p:cNvSpPr txBox="1">
            <a:spLocks/>
          </p:cNvSpPr>
          <p:nvPr/>
        </p:nvSpPr>
        <p:spPr bwMode="gray">
          <a:xfrm>
            <a:off x="214425" y="1219200"/>
            <a:ext cx="8489949" cy="5401479"/>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400"/>
              </a:spcBef>
              <a:buFont typeface="Arial" pitchFamily="34" charset="0"/>
              <a:buNone/>
              <a:defRPr sz="900" b="0" kern="1200">
                <a:solidFill>
                  <a:schemeClr val="accent1"/>
                </a:solidFill>
                <a:latin typeface="Arial Black" pitchFamily="34" charset="0"/>
                <a:ea typeface="+mn-ea"/>
                <a:cs typeface="Arial" pitchFamily="34" charset="0"/>
              </a:defRPr>
            </a:lvl1pPr>
            <a:lvl2pPr marL="0" indent="0" algn="l" defTabSz="914400" rtl="0" eaLnBrk="1" latinLnBrk="0" hangingPunct="1">
              <a:lnSpc>
                <a:spcPct val="100000"/>
              </a:lnSpc>
              <a:spcBef>
                <a:spcPts val="400"/>
              </a:spcBef>
              <a:buFont typeface="Arial" pitchFamily="34" charset="0"/>
              <a:buNone/>
              <a:defRPr sz="1100" kern="1200">
                <a:solidFill>
                  <a:schemeClr val="tx1"/>
                </a:solidFill>
                <a:latin typeface="+mn-lt"/>
                <a:ea typeface="+mn-ea"/>
                <a:cs typeface="+mn-cs"/>
              </a:defRPr>
            </a:lvl2pPr>
            <a:lvl3pPr marL="177800" indent="-177800" algn="l" defTabSz="914400" rtl="0" eaLnBrk="1" latinLnBrk="0" hangingPunct="1">
              <a:lnSpc>
                <a:spcPct val="100000"/>
              </a:lnSpc>
              <a:spcBef>
                <a:spcPts val="400"/>
              </a:spcBef>
              <a:buClr>
                <a:schemeClr val="bg2"/>
              </a:buClr>
              <a:buFont typeface="Wingdings 2" pitchFamily="18" charset="2"/>
              <a:buChar char=""/>
              <a:defRPr sz="1100" kern="1200">
                <a:solidFill>
                  <a:schemeClr val="tx1"/>
                </a:solidFill>
                <a:latin typeface="+mn-lt"/>
                <a:ea typeface="+mn-ea"/>
                <a:cs typeface="+mn-cs"/>
              </a:defRPr>
            </a:lvl3pPr>
            <a:lvl4pPr marL="361950" indent="-184150" algn="l" defTabSz="914400" rtl="0" eaLnBrk="1" latinLnBrk="0" hangingPunct="1">
              <a:lnSpc>
                <a:spcPct val="100000"/>
              </a:lnSpc>
              <a:spcBef>
                <a:spcPts val="400"/>
              </a:spcBef>
              <a:buClr>
                <a:schemeClr val="bg2"/>
              </a:buClr>
              <a:buFont typeface="Symbol" pitchFamily="18" charset="2"/>
              <a:buChar char=""/>
              <a:tabLst/>
              <a:defRPr sz="1100" kern="1200">
                <a:solidFill>
                  <a:schemeClr val="tx1"/>
                </a:solidFill>
                <a:latin typeface="+mn-lt"/>
                <a:ea typeface="+mn-ea"/>
                <a:cs typeface="+mn-cs"/>
              </a:defRPr>
            </a:lvl4pPr>
            <a:lvl5pPr marL="539750" indent="-177800" algn="l" defTabSz="914400" rtl="0" eaLnBrk="1" latinLnBrk="0" hangingPunct="1">
              <a:lnSpc>
                <a:spcPct val="100000"/>
              </a:lnSpc>
              <a:spcBef>
                <a:spcPts val="400"/>
              </a:spcBef>
              <a:buClr>
                <a:schemeClr val="bg2"/>
              </a:buClr>
              <a:buFont typeface="Symbol" pitchFamily="18" charset="2"/>
              <a:buChar char=""/>
              <a:defRPr sz="1100" kern="1200">
                <a:solidFill>
                  <a:schemeClr val="tx1"/>
                </a:solidFill>
                <a:latin typeface="+mn-lt"/>
                <a:ea typeface="+mn-ea"/>
                <a:cs typeface="+mn-cs"/>
              </a:defRPr>
            </a:lvl5pPr>
            <a:lvl6pPr marL="717550" indent="-177800" algn="l" defTabSz="914400" rtl="0" eaLnBrk="1" latinLnBrk="0" hangingPunct="1">
              <a:lnSpc>
                <a:spcPct val="100000"/>
              </a:lnSpc>
              <a:spcBef>
                <a:spcPts val="400"/>
              </a:spcBef>
              <a:buClr>
                <a:schemeClr val="bg2"/>
              </a:buClr>
              <a:buFont typeface="Symbol" pitchFamily="18" charset="2"/>
              <a:buChar char=""/>
              <a:defRPr sz="1000" kern="1200">
                <a:solidFill>
                  <a:schemeClr val="tx1"/>
                </a:solidFill>
                <a:latin typeface="+mn-lt"/>
                <a:ea typeface="+mn-ea"/>
                <a:cs typeface="+mn-cs"/>
              </a:defRPr>
            </a:lvl6pPr>
            <a:lvl7pPr marL="895350" indent="-177800" algn="l" defTabSz="914400" rtl="0" eaLnBrk="1" latinLnBrk="0" hangingPunct="1">
              <a:lnSpc>
                <a:spcPct val="100000"/>
              </a:lnSpc>
              <a:spcBef>
                <a:spcPts val="400"/>
              </a:spcBef>
              <a:buClr>
                <a:schemeClr val="bg2"/>
              </a:buClr>
              <a:buFont typeface="Symbol" pitchFamily="18" charset="2"/>
              <a:buChar char=""/>
              <a:defRPr sz="1000" kern="1200">
                <a:solidFill>
                  <a:schemeClr val="tx1"/>
                </a:solidFill>
                <a:latin typeface="+mn-lt"/>
                <a:ea typeface="+mn-ea"/>
                <a:cs typeface="+mn-cs"/>
              </a:defRPr>
            </a:lvl7pPr>
            <a:lvl8pPr marL="1079500" indent="-184150" algn="l" defTabSz="914400" rtl="0" eaLnBrk="1" latinLnBrk="0" hangingPunct="1">
              <a:lnSpc>
                <a:spcPct val="100000"/>
              </a:lnSpc>
              <a:spcBef>
                <a:spcPts val="400"/>
              </a:spcBef>
              <a:buClr>
                <a:schemeClr val="bg2"/>
              </a:buClr>
              <a:buFont typeface="Symbol" pitchFamily="18" charset="2"/>
              <a:buChar char=""/>
              <a:defRPr sz="1000" kern="1200">
                <a:solidFill>
                  <a:schemeClr val="tx1"/>
                </a:solidFill>
                <a:latin typeface="+mn-lt"/>
                <a:ea typeface="+mn-ea"/>
                <a:cs typeface="+mn-cs"/>
              </a:defRPr>
            </a:lvl8pPr>
            <a:lvl9pPr marL="1257300" indent="-177800" algn="l" defTabSz="914400" rtl="0" eaLnBrk="1" latinLnBrk="0" hangingPunct="1">
              <a:lnSpc>
                <a:spcPct val="100000"/>
              </a:lnSpc>
              <a:spcBef>
                <a:spcPts val="400"/>
              </a:spcBef>
              <a:buClr>
                <a:schemeClr val="bg2"/>
              </a:buClr>
              <a:buFont typeface="Symbol" pitchFamily="18" charset="2"/>
              <a:buChar char=""/>
              <a:defRPr sz="1000" kern="1200" baseline="0">
                <a:solidFill>
                  <a:schemeClr val="tx1"/>
                </a:solidFill>
                <a:latin typeface="+mn-lt"/>
                <a:ea typeface="+mn-ea"/>
                <a:cs typeface="+mn-cs"/>
              </a:defRPr>
            </a:lvl9pPr>
          </a:lstStyle>
          <a:p>
            <a:pPr marL="0" marR="0" lvl="2" indent="0" algn="just" defTabSz="914400" rtl="0" eaLnBrk="1" fontAlgn="auto" latinLnBrk="0" hangingPunct="1">
              <a:lnSpc>
                <a:spcPct val="100000"/>
              </a:lnSpc>
              <a:spcBef>
                <a:spcPts val="400"/>
              </a:spcBef>
              <a:spcAft>
                <a:spcPts val="0"/>
              </a:spcAft>
              <a:buClr>
                <a:srgbClr val="4D4D4D"/>
              </a:buClr>
              <a:buSzTx/>
              <a:buFont typeface="Wingdings 2" pitchFamily="18" charset="2"/>
              <a:buNone/>
              <a:tabLst/>
              <a:defRPr/>
            </a:pPr>
            <a:r>
              <a:rPr kumimoji="0" lang="en-US" sz="1000" b="0" i="0" u="none" strike="noStrike" kern="1200" cap="none" spc="0" normalizeH="0" baseline="0" noProof="0" dirty="0" smtClean="0">
                <a:ln>
                  <a:noFill/>
                </a:ln>
                <a:solidFill>
                  <a:srgbClr val="7030A0"/>
                </a:solidFill>
                <a:effectLst/>
                <a:uLnTx/>
                <a:uFillTx/>
                <a:latin typeface="Arial Black" panose="020B0A04020102020204" pitchFamily="34" charset="0"/>
              </a:rPr>
              <a:t>Indigenisation and Empowerment Framework</a:t>
            </a:r>
            <a:endParaRPr kumimoji="0" lang="en-ZW" sz="1000" b="0" i="0" u="none" strike="noStrike" kern="1200" cap="none" spc="0" normalizeH="0" baseline="0" noProof="0" dirty="0" smtClean="0">
              <a:ln>
                <a:noFill/>
              </a:ln>
              <a:solidFill>
                <a:srgbClr val="000000"/>
              </a:solidFill>
              <a:effectLst/>
              <a:uLnTx/>
              <a:uFillTx/>
              <a:latin typeface="Arial Black" panose="020B0A04020102020204" pitchFamily="34" charset="0"/>
            </a:endParaRPr>
          </a:p>
          <a:p>
            <a:pPr marR="0" lvl="2" algn="just" defTabSz="914400" rtl="0" eaLnBrk="1" fontAlgn="auto" latinLnBrk="0" hangingPunct="1">
              <a:lnSpc>
                <a:spcPct val="100000"/>
              </a:lnSpc>
              <a:spcBef>
                <a:spcPts val="400"/>
              </a:spcBef>
              <a:spcAft>
                <a:spcPts val="0"/>
              </a:spcAft>
              <a:buClr>
                <a:srgbClr val="4D4D4D"/>
              </a:buClr>
              <a:buSzTx/>
              <a:buFont typeface="Arial" panose="020B0604020202020204" pitchFamily="34" charset="0"/>
              <a:buChar char="•"/>
              <a:tabLst/>
              <a:defRPr/>
            </a:pPr>
            <a:r>
              <a:rPr kumimoji="0" lang="en-ZW" sz="1000" b="0" i="0" u="none" strike="noStrike" kern="1200" cap="none" spc="0" normalizeH="0" baseline="0" noProof="0" dirty="0" smtClean="0">
                <a:ln>
                  <a:noFill/>
                </a:ln>
                <a:solidFill>
                  <a:srgbClr val="000000"/>
                </a:solidFill>
                <a:effectLst/>
                <a:uLnTx/>
                <a:uFillTx/>
                <a:latin typeface="Garamond" panose="02020404030301010803" pitchFamily="18" charset="0"/>
              </a:rPr>
              <a:t>The frameworks’ templates and procedures for implementing indigenisation policies have been completed and yet to be announced and gazetted before Christmas by the Minister of Youth, Indigenisation and Economic Empowerment.</a:t>
            </a:r>
          </a:p>
          <a:p>
            <a:pPr marL="0" marR="0" lvl="2" indent="0" algn="just" defTabSz="914400" rtl="0" eaLnBrk="1" fontAlgn="auto" latinLnBrk="0" hangingPunct="1">
              <a:lnSpc>
                <a:spcPct val="100000"/>
              </a:lnSpc>
              <a:spcBef>
                <a:spcPts val="400"/>
              </a:spcBef>
              <a:spcAft>
                <a:spcPts val="0"/>
              </a:spcAft>
              <a:buClr>
                <a:srgbClr val="4D4D4D"/>
              </a:buClr>
              <a:buSzTx/>
              <a:buNone/>
              <a:tabLst/>
              <a:defRPr/>
            </a:pPr>
            <a:endParaRPr kumimoji="0" lang="en-US" sz="1000" b="0" i="0" u="none" strike="noStrike" kern="1200" cap="none" spc="0" normalizeH="0" baseline="0" noProof="0" dirty="0" smtClean="0">
              <a:ln>
                <a:noFill/>
              </a:ln>
              <a:solidFill>
                <a:srgbClr val="000000"/>
              </a:solidFill>
              <a:effectLst/>
              <a:uLnTx/>
              <a:uFillTx/>
              <a:latin typeface="Garamond" panose="02020404030301010803" pitchFamily="18" charset="0"/>
            </a:endParaRPr>
          </a:p>
          <a:p>
            <a:pPr marL="0" marR="0" lvl="2" indent="0" algn="just" defTabSz="914400" rtl="0" eaLnBrk="1" fontAlgn="auto" latinLnBrk="0" hangingPunct="1">
              <a:lnSpc>
                <a:spcPct val="100000"/>
              </a:lnSpc>
              <a:spcBef>
                <a:spcPts val="400"/>
              </a:spcBef>
              <a:spcAft>
                <a:spcPts val="0"/>
              </a:spcAft>
              <a:buClr>
                <a:srgbClr val="4D4D4D"/>
              </a:buClr>
              <a:buSzTx/>
              <a:buFont typeface="Wingdings 2" pitchFamily="18" charset="2"/>
              <a:buNone/>
              <a:tabLst/>
              <a:defRPr/>
            </a:pPr>
            <a:r>
              <a:rPr lang="en-ZW" sz="1000" dirty="0">
                <a:solidFill>
                  <a:srgbClr val="7030A0"/>
                </a:solidFill>
                <a:latin typeface="Arial Black" panose="020B0A04020102020204" pitchFamily="34" charset="0"/>
              </a:rPr>
              <a:t>Bilateral Investment Promotion and Protection Agreements (BIPPAs)</a:t>
            </a:r>
          </a:p>
          <a:p>
            <a:pPr marR="0" lvl="2" algn="just" defTabSz="914400" rtl="0" eaLnBrk="1" fontAlgn="auto" latinLnBrk="0" hangingPunct="1">
              <a:lnSpc>
                <a:spcPct val="100000"/>
              </a:lnSpc>
              <a:spcBef>
                <a:spcPts val="400"/>
              </a:spcBef>
              <a:spcAft>
                <a:spcPts val="0"/>
              </a:spcAft>
              <a:buClr>
                <a:srgbClr val="4D4D4D"/>
              </a:buClr>
              <a:buSzTx/>
              <a:buFont typeface="Arial" panose="020B0604020202020204" pitchFamily="34" charset="0"/>
              <a:buChar char="•"/>
              <a:tabLst/>
              <a:defRPr/>
            </a:pPr>
            <a:r>
              <a:rPr kumimoji="0" lang="en-ZW" sz="1000" b="0" i="0" u="none" strike="noStrike" kern="1200" cap="none" spc="0" normalizeH="0" baseline="0" noProof="0" dirty="0" smtClean="0">
                <a:ln>
                  <a:noFill/>
                </a:ln>
                <a:solidFill>
                  <a:srgbClr val="000000"/>
                </a:solidFill>
                <a:effectLst/>
                <a:uLnTx/>
                <a:uFillTx/>
                <a:latin typeface="Garamond" panose="02020404030301010803" pitchFamily="18" charset="0"/>
              </a:rPr>
              <a:t>The government has signed about 54 BIPPAs which are at different stages of compliance with the country's constitutional requirements.</a:t>
            </a:r>
          </a:p>
          <a:p>
            <a:pPr marL="0" marR="0" lvl="2" indent="0" algn="just" defTabSz="914400" rtl="0" eaLnBrk="1" fontAlgn="auto" latinLnBrk="0" hangingPunct="1">
              <a:lnSpc>
                <a:spcPct val="100000"/>
              </a:lnSpc>
              <a:spcBef>
                <a:spcPts val="400"/>
              </a:spcBef>
              <a:spcAft>
                <a:spcPts val="0"/>
              </a:spcAft>
              <a:buClr>
                <a:srgbClr val="4D4D4D"/>
              </a:buClr>
              <a:buSzTx/>
              <a:buNone/>
              <a:tabLst/>
              <a:defRPr/>
            </a:pPr>
            <a:endParaRPr kumimoji="0" lang="en-ZW" sz="1000" b="0" i="0" u="none" strike="noStrike" kern="1200" cap="none" spc="0" normalizeH="0" baseline="0" noProof="0" dirty="0" smtClean="0">
              <a:ln>
                <a:noFill/>
              </a:ln>
              <a:solidFill>
                <a:srgbClr val="000000"/>
              </a:solidFill>
              <a:effectLst/>
              <a:uLnTx/>
              <a:uFillTx/>
              <a:latin typeface="Garamond" panose="02020404030301010803" pitchFamily="18" charset="0"/>
            </a:endParaRPr>
          </a:p>
          <a:p>
            <a:pPr marL="0" marR="0" lvl="2" indent="0" algn="just" defTabSz="914400" rtl="0" eaLnBrk="1" fontAlgn="auto" latinLnBrk="0" hangingPunct="1">
              <a:lnSpc>
                <a:spcPct val="100000"/>
              </a:lnSpc>
              <a:spcBef>
                <a:spcPts val="400"/>
              </a:spcBef>
              <a:spcAft>
                <a:spcPts val="0"/>
              </a:spcAft>
              <a:buClr>
                <a:srgbClr val="4D4D4D"/>
              </a:buClr>
              <a:buSzTx/>
              <a:buFont typeface="Wingdings 2" pitchFamily="18" charset="2"/>
              <a:buNone/>
              <a:tabLst/>
              <a:defRPr/>
            </a:pPr>
            <a:r>
              <a:rPr lang="en-ZW" sz="1000" dirty="0">
                <a:solidFill>
                  <a:srgbClr val="7030A0"/>
                </a:solidFill>
                <a:latin typeface="Arial Black" panose="020B0A04020102020204" pitchFamily="34" charset="0"/>
              </a:rPr>
              <a:t>Special Economic Zones (SEZs)</a:t>
            </a:r>
          </a:p>
          <a:p>
            <a:pPr marR="0" lvl="2" algn="just" defTabSz="914400" rtl="0" eaLnBrk="1" fontAlgn="auto" latinLnBrk="0" hangingPunct="1">
              <a:lnSpc>
                <a:spcPct val="100000"/>
              </a:lnSpc>
              <a:spcBef>
                <a:spcPts val="400"/>
              </a:spcBef>
              <a:spcAft>
                <a:spcPts val="0"/>
              </a:spcAft>
              <a:buClr>
                <a:srgbClr val="4D4D4D"/>
              </a:buClr>
              <a:buSzTx/>
              <a:buFont typeface="Arial" panose="020B0604020202020204" pitchFamily="34" charset="0"/>
              <a:buChar char="•"/>
              <a:tabLst/>
              <a:defRPr/>
            </a:pPr>
            <a:r>
              <a:rPr kumimoji="0" lang="en-ZW" sz="1000" b="0" i="0" u="none" strike="noStrike" kern="1200" cap="none" spc="0" normalizeH="0" baseline="0" noProof="0" dirty="0" smtClean="0">
                <a:ln>
                  <a:noFill/>
                </a:ln>
                <a:solidFill>
                  <a:srgbClr val="000000"/>
                </a:solidFill>
                <a:effectLst/>
                <a:uLnTx/>
                <a:uFillTx/>
                <a:latin typeface="Garamond" panose="02020404030301010803" pitchFamily="18" charset="0"/>
              </a:rPr>
              <a:t>Government is currently crafting the necessary framework for the creation of SEZs.</a:t>
            </a:r>
          </a:p>
          <a:p>
            <a:pPr marR="0" lvl="2" algn="just" defTabSz="914400" rtl="0" eaLnBrk="1" fontAlgn="auto" latinLnBrk="0" hangingPunct="1">
              <a:lnSpc>
                <a:spcPct val="100000"/>
              </a:lnSpc>
              <a:spcBef>
                <a:spcPts val="400"/>
              </a:spcBef>
              <a:spcAft>
                <a:spcPts val="0"/>
              </a:spcAft>
              <a:buClr>
                <a:srgbClr val="4D4D4D"/>
              </a:buClr>
              <a:buSzTx/>
              <a:buFont typeface="Arial" panose="020B0604020202020204" pitchFamily="34" charset="0"/>
              <a:buChar char="•"/>
              <a:tabLst/>
              <a:defRPr/>
            </a:pPr>
            <a:r>
              <a:rPr kumimoji="0" lang="en-ZW" sz="1000" b="0" i="0" u="none" strike="noStrike" kern="1200" cap="none" spc="0" normalizeH="0" baseline="0" noProof="0" dirty="0" smtClean="0">
                <a:ln>
                  <a:noFill/>
                </a:ln>
                <a:solidFill>
                  <a:srgbClr val="000000"/>
                </a:solidFill>
                <a:effectLst/>
                <a:uLnTx/>
                <a:uFillTx/>
                <a:latin typeface="Garamond" panose="02020404030301010803" pitchFamily="18" charset="0"/>
              </a:rPr>
              <a:t>The following have been targeted as industry zones for SEZs:</a:t>
            </a:r>
          </a:p>
          <a:p>
            <a:pPr marL="361950" marR="0" lvl="3" indent="-184150" algn="just" defTabSz="914400" rtl="0" eaLnBrk="1" fontAlgn="auto" latinLnBrk="0" hangingPunct="1">
              <a:lnSpc>
                <a:spcPct val="100000"/>
              </a:lnSpc>
              <a:spcBef>
                <a:spcPts val="400"/>
              </a:spcBef>
              <a:spcAft>
                <a:spcPts val="0"/>
              </a:spcAft>
              <a:buClr>
                <a:srgbClr val="4D4D4D"/>
              </a:buClr>
              <a:buSzTx/>
              <a:buFont typeface="Symbol" pitchFamily="18" charset="2"/>
              <a:buChar char=""/>
              <a:tabLst/>
              <a:defRPr/>
            </a:pPr>
            <a:r>
              <a:rPr kumimoji="0" lang="en-US" sz="1000" b="0" i="0" u="none" strike="noStrike" kern="1200" cap="none" spc="0" normalizeH="0" baseline="0" noProof="0" dirty="0" smtClean="0">
                <a:ln>
                  <a:noFill/>
                </a:ln>
                <a:solidFill>
                  <a:srgbClr val="000000"/>
                </a:solidFill>
                <a:effectLst/>
                <a:uLnTx/>
                <a:uFillTx/>
                <a:latin typeface="Garamond" panose="02020404030301010803" pitchFamily="18" charset="0"/>
              </a:rPr>
              <a:t>Bulawayo: leather and textiles;</a:t>
            </a:r>
          </a:p>
          <a:p>
            <a:pPr marL="361950" marR="0" lvl="3" indent="-184150" algn="just" defTabSz="914400" rtl="0" eaLnBrk="1" fontAlgn="auto" latinLnBrk="0" hangingPunct="1">
              <a:lnSpc>
                <a:spcPct val="100000"/>
              </a:lnSpc>
              <a:spcBef>
                <a:spcPts val="400"/>
              </a:spcBef>
              <a:spcAft>
                <a:spcPts val="0"/>
              </a:spcAft>
              <a:buClr>
                <a:srgbClr val="4D4D4D"/>
              </a:buClr>
              <a:buSzTx/>
              <a:buFont typeface="Symbol" pitchFamily="18" charset="2"/>
              <a:buChar char=""/>
              <a:tabLst/>
              <a:defRPr/>
            </a:pPr>
            <a:r>
              <a:rPr kumimoji="0" lang="en-US" sz="1000" b="0" i="0" u="none" strike="noStrike" kern="1200" cap="none" spc="0" normalizeH="0" baseline="0" noProof="0" dirty="0" smtClean="0">
                <a:ln>
                  <a:noFill/>
                </a:ln>
                <a:solidFill>
                  <a:srgbClr val="000000"/>
                </a:solidFill>
                <a:effectLst/>
                <a:uLnTx/>
                <a:uFillTx/>
                <a:latin typeface="Garamond" panose="02020404030301010803" pitchFamily="18" charset="0"/>
              </a:rPr>
              <a:t>Lupane: petro-chemicals;</a:t>
            </a:r>
          </a:p>
          <a:p>
            <a:pPr marL="361950" marR="0" lvl="3" indent="-184150" algn="just" defTabSz="914400" rtl="0" eaLnBrk="1" fontAlgn="auto" latinLnBrk="0" hangingPunct="1">
              <a:lnSpc>
                <a:spcPct val="100000"/>
              </a:lnSpc>
              <a:spcBef>
                <a:spcPts val="400"/>
              </a:spcBef>
              <a:spcAft>
                <a:spcPts val="0"/>
              </a:spcAft>
              <a:buClr>
                <a:srgbClr val="4D4D4D"/>
              </a:buClr>
              <a:buSzTx/>
              <a:buFont typeface="Symbol" pitchFamily="18" charset="2"/>
              <a:buChar char=""/>
              <a:tabLst/>
              <a:defRPr/>
            </a:pPr>
            <a:r>
              <a:rPr kumimoji="0" lang="en-US" sz="1000" b="0" i="0" u="none" strike="noStrike" kern="1200" cap="none" spc="0" normalizeH="0" baseline="0" noProof="0" dirty="0" smtClean="0">
                <a:ln>
                  <a:noFill/>
                </a:ln>
                <a:solidFill>
                  <a:srgbClr val="000000"/>
                </a:solidFill>
                <a:effectLst/>
                <a:uLnTx/>
                <a:uFillTx/>
                <a:latin typeface="Garamond" panose="02020404030301010803" pitchFamily="18" charset="0"/>
              </a:rPr>
              <a:t>Victoria falls, Gwayi, Binga</a:t>
            </a:r>
            <a:r>
              <a:rPr kumimoji="0" lang="en-US" sz="1000" b="0" i="0" u="none" strike="noStrike" kern="1200" cap="none" spc="0" normalizeH="0" noProof="0" dirty="0" smtClean="0">
                <a:ln>
                  <a:noFill/>
                </a:ln>
                <a:solidFill>
                  <a:srgbClr val="000000"/>
                </a:solidFill>
                <a:effectLst/>
                <a:uLnTx/>
                <a:uFillTx/>
                <a:latin typeface="Garamond" panose="02020404030301010803" pitchFamily="18" charset="0"/>
              </a:rPr>
              <a:t> and </a:t>
            </a:r>
            <a:r>
              <a:rPr kumimoji="0" lang="en-US" sz="1000" b="0" i="0" u="none" strike="noStrike" kern="1200" cap="none" spc="0" normalizeH="0" baseline="0" noProof="0" dirty="0" smtClean="0">
                <a:ln>
                  <a:noFill/>
                </a:ln>
                <a:solidFill>
                  <a:srgbClr val="000000"/>
                </a:solidFill>
                <a:effectLst/>
                <a:uLnTx/>
                <a:uFillTx/>
                <a:latin typeface="Garamond" panose="02020404030301010803" pitchFamily="18" charset="0"/>
              </a:rPr>
              <a:t>Kariba: tourism</a:t>
            </a:r>
          </a:p>
          <a:p>
            <a:pPr marL="361950" marR="0" lvl="3" indent="-184150" algn="just" defTabSz="914400" rtl="0" eaLnBrk="1" fontAlgn="auto" latinLnBrk="0" hangingPunct="1">
              <a:lnSpc>
                <a:spcPct val="100000"/>
              </a:lnSpc>
              <a:spcBef>
                <a:spcPts val="400"/>
              </a:spcBef>
              <a:spcAft>
                <a:spcPts val="0"/>
              </a:spcAft>
              <a:buClr>
                <a:srgbClr val="4D4D4D"/>
              </a:buClr>
              <a:buSzTx/>
              <a:buFont typeface="Symbol" pitchFamily="18" charset="2"/>
              <a:buChar char=""/>
              <a:tabLst/>
              <a:defRPr/>
            </a:pPr>
            <a:r>
              <a:rPr kumimoji="0" lang="en-US" sz="1000" b="0" i="0" u="none" strike="noStrike" kern="1200" cap="none" spc="0" normalizeH="0" baseline="0" noProof="0" dirty="0" smtClean="0">
                <a:ln>
                  <a:noFill/>
                </a:ln>
                <a:solidFill>
                  <a:srgbClr val="000000"/>
                </a:solidFill>
                <a:effectLst/>
                <a:uLnTx/>
                <a:uFillTx/>
                <a:latin typeface="Garamond" panose="02020404030301010803" pitchFamily="18" charset="0"/>
              </a:rPr>
              <a:t>Victoria Falls: finance;</a:t>
            </a:r>
          </a:p>
          <a:p>
            <a:pPr marL="361950" marR="0" lvl="3" indent="-184150" algn="just" defTabSz="914400" rtl="0" eaLnBrk="1" fontAlgn="auto" latinLnBrk="0" hangingPunct="1">
              <a:lnSpc>
                <a:spcPct val="100000"/>
              </a:lnSpc>
              <a:spcBef>
                <a:spcPts val="400"/>
              </a:spcBef>
              <a:spcAft>
                <a:spcPts val="0"/>
              </a:spcAft>
              <a:buClr>
                <a:srgbClr val="4D4D4D"/>
              </a:buClr>
              <a:buSzTx/>
              <a:buFont typeface="Symbol" pitchFamily="18" charset="2"/>
              <a:buChar char=""/>
              <a:tabLst/>
              <a:defRPr/>
            </a:pPr>
            <a:r>
              <a:rPr kumimoji="0" lang="en-US" sz="1000" b="0" i="0" u="none" strike="noStrike" kern="1200" cap="none" spc="0" normalizeH="0" baseline="0" noProof="0" dirty="0" smtClean="0">
                <a:ln>
                  <a:noFill/>
                </a:ln>
                <a:solidFill>
                  <a:srgbClr val="000000"/>
                </a:solidFill>
                <a:effectLst/>
                <a:uLnTx/>
                <a:uFillTx/>
                <a:latin typeface="Garamond" panose="02020404030301010803" pitchFamily="18" charset="0"/>
              </a:rPr>
              <a:t>Sunway City: technology hub; and</a:t>
            </a:r>
          </a:p>
          <a:p>
            <a:pPr marL="361950" marR="0" lvl="3" indent="-184150" algn="just" defTabSz="914400" rtl="0" eaLnBrk="1" fontAlgn="auto" latinLnBrk="0" hangingPunct="1">
              <a:lnSpc>
                <a:spcPct val="100000"/>
              </a:lnSpc>
              <a:spcBef>
                <a:spcPts val="400"/>
              </a:spcBef>
              <a:spcAft>
                <a:spcPts val="0"/>
              </a:spcAft>
              <a:buClr>
                <a:srgbClr val="4D4D4D"/>
              </a:buClr>
              <a:buSzTx/>
              <a:buFont typeface="Symbol" pitchFamily="18" charset="2"/>
              <a:buChar char=""/>
              <a:tabLst/>
              <a:defRPr/>
            </a:pPr>
            <a:r>
              <a:rPr kumimoji="0" lang="en-US" sz="1000" b="0" i="0" u="none" strike="noStrike" kern="1200" cap="none" spc="0" normalizeH="0" baseline="0" noProof="0" dirty="0" smtClean="0">
                <a:ln>
                  <a:noFill/>
                </a:ln>
                <a:solidFill>
                  <a:srgbClr val="000000"/>
                </a:solidFill>
                <a:effectLst/>
                <a:uLnTx/>
                <a:uFillTx/>
                <a:latin typeface="Garamond" panose="02020404030301010803" pitchFamily="18" charset="0"/>
              </a:rPr>
              <a:t>Harare and Mutare: diamond cutting.</a:t>
            </a:r>
          </a:p>
          <a:p>
            <a:pPr marL="177800" marR="0" lvl="3" indent="0" algn="just" defTabSz="914400" rtl="0" eaLnBrk="1" fontAlgn="auto" latinLnBrk="0" hangingPunct="1">
              <a:lnSpc>
                <a:spcPct val="100000"/>
              </a:lnSpc>
              <a:spcBef>
                <a:spcPts val="400"/>
              </a:spcBef>
              <a:spcAft>
                <a:spcPts val="0"/>
              </a:spcAft>
              <a:buClr>
                <a:srgbClr val="4D4D4D"/>
              </a:buClr>
              <a:buSzTx/>
              <a:buNone/>
              <a:tabLst/>
              <a:defRPr/>
            </a:pPr>
            <a:endParaRPr kumimoji="0" lang="en-ZW" sz="1000" b="0" i="0" u="none" strike="noStrike" kern="1200" cap="none" spc="0" normalizeH="0" baseline="0" noProof="0" dirty="0" smtClean="0">
              <a:ln>
                <a:noFill/>
              </a:ln>
              <a:solidFill>
                <a:srgbClr val="000000"/>
              </a:solidFill>
              <a:effectLst/>
              <a:uLnTx/>
              <a:uFillTx/>
              <a:latin typeface="Garamond" panose="02020404030301010803" pitchFamily="18" charset="0"/>
            </a:endParaRPr>
          </a:p>
          <a:p>
            <a:pPr marL="0" marR="0" lvl="2" indent="0" algn="just" defTabSz="914400" rtl="0" eaLnBrk="1" fontAlgn="auto" latinLnBrk="0" hangingPunct="1">
              <a:lnSpc>
                <a:spcPct val="100000"/>
              </a:lnSpc>
              <a:spcBef>
                <a:spcPts val="400"/>
              </a:spcBef>
              <a:spcAft>
                <a:spcPts val="0"/>
              </a:spcAft>
              <a:buClr>
                <a:srgbClr val="4D4D4D"/>
              </a:buClr>
              <a:buSzTx/>
              <a:buFont typeface="Wingdings 2" pitchFamily="18" charset="2"/>
              <a:buNone/>
              <a:tabLst/>
              <a:defRPr/>
            </a:pPr>
            <a:r>
              <a:rPr lang="en-ZW" sz="1000" dirty="0">
                <a:solidFill>
                  <a:srgbClr val="7030A0"/>
                </a:solidFill>
                <a:latin typeface="Arial Black" panose="020B0A04020102020204" pitchFamily="34" charset="0"/>
              </a:rPr>
              <a:t>Efficiency at Boarder Posts</a:t>
            </a:r>
          </a:p>
          <a:p>
            <a:pPr marR="0" lvl="2" algn="just" defTabSz="914400" rtl="0" eaLnBrk="1" fontAlgn="auto" latinLnBrk="0" hangingPunct="1">
              <a:lnSpc>
                <a:spcPct val="100000"/>
              </a:lnSpc>
              <a:spcBef>
                <a:spcPts val="400"/>
              </a:spcBef>
              <a:spcAft>
                <a:spcPts val="0"/>
              </a:spcAft>
              <a:buClr>
                <a:srgbClr val="4D4D4D"/>
              </a:buClr>
              <a:buSzTx/>
              <a:buFont typeface="Arial" panose="020B0604020202020204" pitchFamily="34" charset="0"/>
              <a:buChar char="•"/>
              <a:tabLst/>
              <a:defRPr/>
            </a:pPr>
            <a:r>
              <a:rPr kumimoji="0" lang="en-ZW" sz="1000" b="0" i="0" u="none" strike="noStrike" kern="1200" cap="none" spc="0" normalizeH="0" baseline="0" noProof="0" dirty="0" smtClean="0">
                <a:ln>
                  <a:noFill/>
                </a:ln>
                <a:solidFill>
                  <a:srgbClr val="000000"/>
                </a:solidFill>
                <a:effectLst/>
                <a:uLnTx/>
                <a:uFillTx/>
                <a:latin typeface="Garamond" panose="02020404030301010803" pitchFamily="18" charset="0"/>
              </a:rPr>
              <a:t>Government will expedite the process of transforming boarder post into one stop centres.</a:t>
            </a:r>
          </a:p>
          <a:p>
            <a:pPr marR="0" lvl="2" algn="just" defTabSz="914400" rtl="0" eaLnBrk="1" fontAlgn="auto" latinLnBrk="0" hangingPunct="1">
              <a:lnSpc>
                <a:spcPct val="100000"/>
              </a:lnSpc>
              <a:spcBef>
                <a:spcPts val="400"/>
              </a:spcBef>
              <a:spcAft>
                <a:spcPts val="0"/>
              </a:spcAft>
              <a:buClr>
                <a:srgbClr val="4D4D4D"/>
              </a:buClr>
              <a:buSzTx/>
              <a:buFont typeface="Arial" panose="020B0604020202020204" pitchFamily="34" charset="0"/>
              <a:buChar char="•"/>
              <a:tabLst/>
              <a:defRPr/>
            </a:pPr>
            <a:r>
              <a:rPr kumimoji="0" lang="en-ZW" sz="1000" b="0" i="0" u="none" strike="noStrike" kern="1200" cap="none" spc="0" normalizeH="0" baseline="0" noProof="0" dirty="0" smtClean="0">
                <a:ln>
                  <a:noFill/>
                </a:ln>
                <a:solidFill>
                  <a:srgbClr val="000000"/>
                </a:solidFill>
                <a:effectLst/>
                <a:uLnTx/>
                <a:uFillTx/>
                <a:latin typeface="Garamond" panose="02020404030301010803" pitchFamily="18" charset="0"/>
              </a:rPr>
              <a:t>Rationalisation and consolidation of all government departments to one counter to save time and discourage corruption and leakages will be pursued.</a:t>
            </a:r>
          </a:p>
          <a:p>
            <a:pPr marR="0" lvl="2" algn="just" defTabSz="914400" rtl="0" eaLnBrk="1" fontAlgn="auto" latinLnBrk="0" hangingPunct="1">
              <a:lnSpc>
                <a:spcPct val="100000"/>
              </a:lnSpc>
              <a:spcBef>
                <a:spcPts val="400"/>
              </a:spcBef>
              <a:spcAft>
                <a:spcPts val="0"/>
              </a:spcAft>
              <a:buClr>
                <a:srgbClr val="4D4D4D"/>
              </a:buClr>
              <a:buSzTx/>
              <a:buFont typeface="Arial" panose="020B0604020202020204" pitchFamily="34" charset="0"/>
              <a:buChar char="•"/>
              <a:tabLst/>
              <a:defRPr/>
            </a:pPr>
            <a:r>
              <a:rPr kumimoji="0" lang="en-ZW" sz="1000" b="0" i="0" u="none" strike="noStrike" kern="1200" cap="none" spc="0" normalizeH="0" baseline="0" noProof="0" dirty="0" smtClean="0">
                <a:ln>
                  <a:noFill/>
                </a:ln>
                <a:solidFill>
                  <a:srgbClr val="000000"/>
                </a:solidFill>
                <a:effectLst/>
                <a:uLnTx/>
                <a:uFillTx/>
                <a:latin typeface="Garamond" panose="02020404030301010803" pitchFamily="18" charset="0"/>
              </a:rPr>
              <a:t>Extension of the operating hours at main boarder posts of Chirundu and Livingstone to 24 hours will be considered.</a:t>
            </a:r>
          </a:p>
          <a:p>
            <a:pPr marR="0" lvl="2" algn="just" defTabSz="914400" rtl="0" eaLnBrk="1" fontAlgn="auto" latinLnBrk="0" hangingPunct="1">
              <a:lnSpc>
                <a:spcPct val="100000"/>
              </a:lnSpc>
              <a:spcBef>
                <a:spcPts val="400"/>
              </a:spcBef>
              <a:spcAft>
                <a:spcPts val="0"/>
              </a:spcAft>
              <a:buClr>
                <a:srgbClr val="4D4D4D"/>
              </a:buClr>
              <a:buSzTx/>
              <a:buFont typeface="Arial" panose="020B0604020202020204" pitchFamily="34" charset="0"/>
              <a:buChar char="•"/>
              <a:tabLst/>
              <a:defRPr/>
            </a:pPr>
            <a:r>
              <a:rPr kumimoji="0" lang="en-ZW" sz="1000" b="0" i="0" u="none" strike="noStrike" kern="1200" cap="none" spc="0" normalizeH="0" baseline="0" noProof="0" dirty="0" smtClean="0">
                <a:ln>
                  <a:noFill/>
                </a:ln>
                <a:solidFill>
                  <a:srgbClr val="000000"/>
                </a:solidFill>
                <a:effectLst/>
                <a:uLnTx/>
                <a:uFillTx/>
                <a:latin typeface="Garamond" panose="02020404030301010803" pitchFamily="18" charset="0"/>
              </a:rPr>
              <a:t>The closing hours at the Kazungula boarder post will be extended from 18:00 to 20:00 hours.</a:t>
            </a:r>
          </a:p>
          <a:p>
            <a:pPr marL="177800" marR="0" lvl="2" indent="-177800" algn="just" defTabSz="914400" rtl="0" eaLnBrk="1" fontAlgn="auto" latinLnBrk="0" hangingPunct="1">
              <a:lnSpc>
                <a:spcPct val="100000"/>
              </a:lnSpc>
              <a:spcBef>
                <a:spcPts val="400"/>
              </a:spcBef>
              <a:spcAft>
                <a:spcPts val="0"/>
              </a:spcAft>
              <a:buClr>
                <a:srgbClr val="4D4D4D"/>
              </a:buClr>
              <a:buSzTx/>
              <a:buFont typeface="Wingdings 2" pitchFamily="18" charset="2"/>
              <a:buChar char=""/>
              <a:tabLst/>
              <a:defRPr/>
            </a:pPr>
            <a:endParaRPr kumimoji="0" lang="en-ZW" sz="1000" b="0" i="0" u="none" strike="noStrike" kern="1200" cap="none" spc="0" normalizeH="0" baseline="0" noProof="0" dirty="0" smtClean="0">
              <a:ln>
                <a:noFill/>
              </a:ln>
              <a:solidFill>
                <a:srgbClr val="000000"/>
              </a:solidFill>
              <a:effectLst/>
              <a:uLnTx/>
              <a:uFillTx/>
              <a:latin typeface="Garamond" panose="02020404030301010803" pitchFamily="18" charset="0"/>
            </a:endParaRPr>
          </a:p>
          <a:p>
            <a:pPr marL="0" marR="0" lvl="2" indent="0" algn="just" defTabSz="914400" rtl="0" eaLnBrk="1" fontAlgn="auto" latinLnBrk="0" hangingPunct="1">
              <a:lnSpc>
                <a:spcPct val="100000"/>
              </a:lnSpc>
              <a:spcBef>
                <a:spcPts val="400"/>
              </a:spcBef>
              <a:spcAft>
                <a:spcPts val="0"/>
              </a:spcAft>
              <a:buClr>
                <a:srgbClr val="4D4D4D"/>
              </a:buClr>
              <a:buSzTx/>
              <a:buFont typeface="Wingdings 2" pitchFamily="18" charset="2"/>
              <a:buNone/>
              <a:tabLst/>
              <a:defRPr/>
            </a:pPr>
            <a:r>
              <a:rPr lang="en-ZW" sz="1000" dirty="0">
                <a:solidFill>
                  <a:srgbClr val="7030A0"/>
                </a:solidFill>
                <a:latin typeface="Arial Black" panose="020B0A04020102020204" pitchFamily="34" charset="0"/>
              </a:rPr>
              <a:t>Diaspora Remittances</a:t>
            </a:r>
          </a:p>
          <a:p>
            <a:pPr marR="0" lvl="2" algn="just" defTabSz="914400" rtl="0" eaLnBrk="1" fontAlgn="auto" latinLnBrk="0" hangingPunct="1">
              <a:lnSpc>
                <a:spcPct val="100000"/>
              </a:lnSpc>
              <a:spcBef>
                <a:spcPts val="400"/>
              </a:spcBef>
              <a:spcAft>
                <a:spcPts val="0"/>
              </a:spcAft>
              <a:buClr>
                <a:srgbClr val="4D4D4D"/>
              </a:buClr>
              <a:buSzTx/>
              <a:buFont typeface="Arial" panose="020B0604020202020204" pitchFamily="34" charset="0"/>
              <a:buChar char="•"/>
              <a:tabLst/>
              <a:defRPr/>
            </a:pPr>
            <a:r>
              <a:rPr kumimoji="0" lang="en-ZW" sz="1000" b="0" i="0" u="none" strike="noStrike" kern="1200" cap="none" spc="0" normalizeH="0" baseline="0" noProof="0" dirty="0" smtClean="0">
                <a:ln>
                  <a:noFill/>
                </a:ln>
                <a:solidFill>
                  <a:srgbClr val="000000"/>
                </a:solidFill>
                <a:effectLst/>
                <a:uLnTx/>
                <a:uFillTx/>
                <a:latin typeface="Garamond" panose="02020404030301010803" pitchFamily="18" charset="0"/>
              </a:rPr>
              <a:t>Government is still finalising the National Diaspora Policy which seeks to provide a comprehensive framework for harnessing diaspora remittances.</a:t>
            </a:r>
          </a:p>
          <a:p>
            <a:pPr marR="0" lvl="2" algn="just" defTabSz="914400" rtl="0" eaLnBrk="1" fontAlgn="auto" latinLnBrk="0" hangingPunct="1">
              <a:lnSpc>
                <a:spcPct val="100000"/>
              </a:lnSpc>
              <a:spcBef>
                <a:spcPts val="400"/>
              </a:spcBef>
              <a:spcAft>
                <a:spcPts val="0"/>
              </a:spcAft>
              <a:buClr>
                <a:srgbClr val="4D4D4D"/>
              </a:buClr>
              <a:buSzTx/>
              <a:buFont typeface="Arial" panose="020B0604020202020204" pitchFamily="34" charset="0"/>
              <a:buChar char="•"/>
              <a:tabLst/>
              <a:defRPr/>
            </a:pPr>
            <a:r>
              <a:rPr kumimoji="0" lang="en-ZW" sz="1000" b="0" i="0" u="none" strike="noStrike" kern="1200" cap="none" spc="0" normalizeH="0" baseline="0" noProof="0" dirty="0" smtClean="0">
                <a:ln>
                  <a:noFill/>
                </a:ln>
                <a:solidFill>
                  <a:srgbClr val="000000"/>
                </a:solidFill>
                <a:effectLst/>
                <a:uLnTx/>
                <a:uFillTx/>
                <a:latin typeface="Garamond" panose="02020404030301010803" pitchFamily="18" charset="0"/>
              </a:rPr>
              <a:t>Official remittances are projected to grow from USD800 million to about USD960 million.</a:t>
            </a:r>
          </a:p>
        </p:txBody>
      </p:sp>
      <p:sp>
        <p:nvSpPr>
          <p:cNvPr id="4" name="Rectangle 18"/>
          <p:cNvSpPr>
            <a:spLocks noChangeArrowheads="1"/>
          </p:cNvSpPr>
          <p:nvPr>
            <p:custDataLst>
              <p:tags r:id="rId1"/>
            </p:custDataLst>
          </p:nvPr>
        </p:nvSpPr>
        <p:spPr bwMode="gray">
          <a:xfrm>
            <a:off x="189614" y="609600"/>
            <a:ext cx="8489951" cy="369332"/>
          </a:xfrm>
          <a:prstGeom prst="rect">
            <a:avLst/>
          </a:prstGeom>
          <a:solidFill>
            <a:srgbClr val="008000"/>
          </a:soli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spcBef>
                <a:spcPct val="0"/>
              </a:spcBef>
              <a:spcAft>
                <a:spcPct val="0"/>
              </a:spcAft>
            </a:pPr>
            <a:r>
              <a:rPr lang="en-ZW" sz="2400" dirty="0">
                <a:solidFill>
                  <a:schemeClr val="bg1"/>
                </a:solidFill>
                <a:latin typeface="Garamond" panose="02020404030301010803" pitchFamily="18" charset="0"/>
              </a:rPr>
              <a:t>Encouraging private sector investment</a:t>
            </a:r>
            <a:endParaRPr lang="en-US" sz="24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5435510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69224" y="1143000"/>
            <a:ext cx="8639907" cy="5775940"/>
          </a:xfrm>
        </p:spPr>
        <p:txBody>
          <a:bodyPr lIns="0" rIns="0">
            <a:spAutoFit/>
          </a:bodyPr>
          <a:lstStyle/>
          <a:p>
            <a:pPr marL="177800" lvl="2" indent="-177800" algn="just">
              <a:spcBef>
                <a:spcPts val="400"/>
              </a:spcBef>
              <a:buClr>
                <a:srgbClr val="4D4D4D"/>
              </a:buClr>
            </a:pPr>
            <a:r>
              <a:rPr lang="en-ZW" sz="1000" dirty="0">
                <a:solidFill>
                  <a:srgbClr val="000000"/>
                </a:solidFill>
                <a:latin typeface="Garamond" panose="02020404030301010803" pitchFamily="18" charset="0"/>
              </a:rPr>
              <a:t>Small to Medium Enterprises continue to play a key role in the economy, employing about 60% of the country’s workforce and contributing about 50% of the country’s Gross Domestic </a:t>
            </a:r>
            <a:r>
              <a:rPr lang="en-ZW" sz="1000" dirty="0" smtClean="0">
                <a:solidFill>
                  <a:srgbClr val="000000"/>
                </a:solidFill>
                <a:latin typeface="Garamond" panose="02020404030301010803" pitchFamily="18" charset="0"/>
              </a:rPr>
              <a:t>Product.</a:t>
            </a:r>
            <a:endParaRPr lang="en-ZW" sz="1000" dirty="0">
              <a:solidFill>
                <a:srgbClr val="000000"/>
              </a:solidFill>
              <a:latin typeface="Garamond" panose="02020404030301010803" pitchFamily="18" charset="0"/>
            </a:endParaRPr>
          </a:p>
          <a:p>
            <a:pPr marL="177800" lvl="2" indent="-177800" algn="just" fontAlgn="base">
              <a:spcBef>
                <a:spcPts val="400"/>
              </a:spcBef>
              <a:buClr>
                <a:srgbClr val="4D4D4D"/>
              </a:buClr>
            </a:pPr>
            <a:r>
              <a:rPr lang="en-US" sz="1000" dirty="0">
                <a:solidFill>
                  <a:srgbClr val="000000"/>
                </a:solidFill>
                <a:latin typeface="Garamond" panose="02020404030301010803" pitchFamily="18" charset="0"/>
              </a:rPr>
              <a:t>The Zimbabwe Stock Exchange has </a:t>
            </a:r>
            <a:r>
              <a:rPr lang="en-US" sz="1000" dirty="0" smtClean="0">
                <a:solidFill>
                  <a:srgbClr val="000000"/>
                </a:solidFill>
                <a:latin typeface="Garamond" panose="02020404030301010803" pitchFamily="18" charset="0"/>
              </a:rPr>
              <a:t>developed </a:t>
            </a:r>
            <a:r>
              <a:rPr lang="en-US" sz="1000" dirty="0">
                <a:solidFill>
                  <a:srgbClr val="000000"/>
                </a:solidFill>
                <a:latin typeface="Garamond" panose="02020404030301010803" pitchFamily="18" charset="0"/>
              </a:rPr>
              <a:t>a regulatory framework and other supporting structures to embrace the SME market and these will be finalised in the first half of </a:t>
            </a:r>
            <a:r>
              <a:rPr lang="en-US" sz="1000" dirty="0" smtClean="0">
                <a:solidFill>
                  <a:srgbClr val="000000"/>
                </a:solidFill>
                <a:latin typeface="Garamond" panose="02020404030301010803" pitchFamily="18" charset="0"/>
              </a:rPr>
              <a:t>2016.</a:t>
            </a:r>
            <a:endParaRPr lang="en-ZW" sz="1000" dirty="0">
              <a:solidFill>
                <a:srgbClr val="000000"/>
              </a:solidFill>
              <a:latin typeface="Garamond" panose="02020404030301010803" pitchFamily="18" charset="0"/>
            </a:endParaRPr>
          </a:p>
          <a:p>
            <a:pPr lvl="2" algn="just" fontAlgn="base"/>
            <a:endParaRPr lang="en-ZW" sz="1000" dirty="0">
              <a:latin typeface="Garamond" panose="02020404030301010803" pitchFamily="18" charset="0"/>
            </a:endParaRPr>
          </a:p>
          <a:p>
            <a:pPr marL="0" lvl="2" indent="0" algn="just">
              <a:buNone/>
            </a:pPr>
            <a:r>
              <a:rPr lang="en-ZW" sz="1000" dirty="0">
                <a:solidFill>
                  <a:srgbClr val="7030A0"/>
                </a:solidFill>
                <a:latin typeface="Arial Black" panose="020B0A04020102020204" pitchFamily="34" charset="0"/>
              </a:rPr>
              <a:t>SME Incubation Centre</a:t>
            </a:r>
          </a:p>
          <a:p>
            <a:pPr marL="177800" lvl="2" indent="-177800" algn="just">
              <a:spcBef>
                <a:spcPts val="400"/>
              </a:spcBef>
              <a:buClr>
                <a:srgbClr val="4D4D4D"/>
              </a:buClr>
            </a:pPr>
            <a:r>
              <a:rPr lang="en-ZW" sz="1000" dirty="0">
                <a:solidFill>
                  <a:srgbClr val="000000"/>
                </a:solidFill>
                <a:latin typeface="Garamond" panose="02020404030301010803" pitchFamily="18" charset="0"/>
              </a:rPr>
              <a:t>The </a:t>
            </a:r>
            <a:r>
              <a:rPr lang="en-US" sz="1000" dirty="0">
                <a:solidFill>
                  <a:srgbClr val="000000"/>
                </a:solidFill>
                <a:latin typeface="Garamond" panose="02020404030301010803" pitchFamily="18" charset="0"/>
              </a:rPr>
              <a:t>Government received </a:t>
            </a:r>
            <a:r>
              <a:rPr lang="en-US" sz="1000" dirty="0" smtClean="0">
                <a:solidFill>
                  <a:srgbClr val="000000"/>
                </a:solidFill>
                <a:latin typeface="Garamond" panose="02020404030301010803" pitchFamily="18" charset="0"/>
              </a:rPr>
              <a:t>USD557 </a:t>
            </a:r>
            <a:r>
              <a:rPr lang="en-US" sz="1000" dirty="0">
                <a:solidFill>
                  <a:srgbClr val="000000"/>
                </a:solidFill>
                <a:latin typeface="Garamond" panose="02020404030301010803" pitchFamily="18" charset="0"/>
              </a:rPr>
              <a:t>883 worth of machinery comprising manufacturing, packaging, processing, and </a:t>
            </a:r>
            <a:r>
              <a:rPr lang="en-US" sz="1000" dirty="0" smtClean="0">
                <a:solidFill>
                  <a:srgbClr val="000000"/>
                </a:solidFill>
                <a:latin typeface="Garamond" panose="02020404030301010803" pitchFamily="18" charset="0"/>
              </a:rPr>
              <a:t>moulding </a:t>
            </a:r>
            <a:r>
              <a:rPr lang="en-US" sz="1000" dirty="0">
                <a:solidFill>
                  <a:srgbClr val="000000"/>
                </a:solidFill>
                <a:latin typeface="Garamond" panose="02020404030301010803" pitchFamily="18" charset="0"/>
              </a:rPr>
              <a:t>equipment among others from the Indian Government.</a:t>
            </a:r>
          </a:p>
          <a:p>
            <a:pPr marL="177800" lvl="2" indent="-177800" algn="just">
              <a:spcBef>
                <a:spcPts val="400"/>
              </a:spcBef>
              <a:buClr>
                <a:srgbClr val="4D4D4D"/>
              </a:buClr>
            </a:pPr>
            <a:r>
              <a:rPr lang="en-ZW" sz="1000" dirty="0">
                <a:solidFill>
                  <a:srgbClr val="000000"/>
                </a:solidFill>
                <a:latin typeface="Garamond" panose="02020404030301010803" pitchFamily="18" charset="0"/>
              </a:rPr>
              <a:t>The renovation of the Incubation Centre, to house the machinery is underway, and the installation of machinery is expected to commence in March 2016</a:t>
            </a:r>
            <a:r>
              <a:rPr lang="en-ZW" sz="1000" dirty="0" smtClean="0">
                <a:solidFill>
                  <a:srgbClr val="000000"/>
                </a:solidFill>
                <a:latin typeface="Garamond" panose="02020404030301010803" pitchFamily="18" charset="0"/>
              </a:rPr>
              <a:t>.</a:t>
            </a:r>
          </a:p>
          <a:p>
            <a:pPr marL="177800" lvl="2" indent="-177800" algn="just">
              <a:spcBef>
                <a:spcPts val="400"/>
              </a:spcBef>
              <a:buClr>
                <a:srgbClr val="4D4D4D"/>
              </a:buClr>
            </a:pPr>
            <a:endParaRPr lang="en-ZW" sz="1000" dirty="0">
              <a:solidFill>
                <a:srgbClr val="000000"/>
              </a:solidFill>
              <a:latin typeface="Garamond" panose="02020404030301010803" pitchFamily="18" charset="0"/>
            </a:endParaRPr>
          </a:p>
          <a:p>
            <a:pPr marL="0" lvl="2" indent="0" algn="just">
              <a:buNone/>
            </a:pPr>
            <a:r>
              <a:rPr lang="en-US" sz="1000" dirty="0">
                <a:solidFill>
                  <a:srgbClr val="7030A0"/>
                </a:solidFill>
                <a:latin typeface="Arial Black" panose="020B0A04020102020204" pitchFamily="34" charset="0"/>
              </a:rPr>
              <a:t>Women Empowerment</a:t>
            </a:r>
          </a:p>
          <a:p>
            <a:pPr marL="177800" lvl="2" indent="-177800" algn="just">
              <a:spcBef>
                <a:spcPts val="400"/>
              </a:spcBef>
              <a:buClr>
                <a:srgbClr val="4D4D4D"/>
              </a:buClr>
            </a:pPr>
            <a:r>
              <a:rPr lang="en-US" sz="1000" dirty="0">
                <a:solidFill>
                  <a:srgbClr val="000000"/>
                </a:solidFill>
                <a:latin typeface="Garamond" panose="02020404030301010803" pitchFamily="18" charset="0"/>
              </a:rPr>
              <a:t>T</a:t>
            </a:r>
            <a:r>
              <a:rPr lang="en-ZW" sz="1000" dirty="0">
                <a:solidFill>
                  <a:srgbClr val="000000"/>
                </a:solidFill>
                <a:latin typeface="Garamond" panose="02020404030301010803" pitchFamily="18" charset="0"/>
              </a:rPr>
              <a:t>he Budget thrust is on carrying forward the various women empowerment projects and programmes in line with the above requirement as well as the Zim Asset objectives on value addition and poverty eradication. Specific programmes to be pursued under this Budget include the following:</a:t>
            </a:r>
          </a:p>
          <a:p>
            <a:pPr marL="400050" lvl="3" algn="just"/>
            <a:r>
              <a:rPr lang="en-ZW" sz="1000" dirty="0">
                <a:solidFill>
                  <a:prstClr val="black"/>
                </a:solidFill>
                <a:latin typeface="Garamond" panose="02020404030301010803" pitchFamily="18" charset="0"/>
              </a:rPr>
              <a:t>Capacity Building;</a:t>
            </a:r>
          </a:p>
          <a:p>
            <a:pPr marL="400050" lvl="3" algn="just"/>
            <a:r>
              <a:rPr lang="en-ZW" sz="1000" dirty="0">
                <a:solidFill>
                  <a:prstClr val="black"/>
                </a:solidFill>
                <a:latin typeface="Garamond" panose="02020404030301010803" pitchFamily="18" charset="0"/>
              </a:rPr>
              <a:t>Women’s Micro-Finance Bank whereby the Budget is proposing to allocate a further </a:t>
            </a:r>
            <a:r>
              <a:rPr lang="en-ZW" sz="1000" dirty="0" smtClean="0">
                <a:solidFill>
                  <a:prstClr val="black"/>
                </a:solidFill>
                <a:latin typeface="Garamond" panose="02020404030301010803" pitchFamily="18" charset="0"/>
              </a:rPr>
              <a:t>USD5 </a:t>
            </a:r>
            <a:r>
              <a:rPr lang="en-ZW" sz="1000" dirty="0">
                <a:solidFill>
                  <a:prstClr val="black"/>
                </a:solidFill>
                <a:latin typeface="Garamond" panose="02020404030301010803" pitchFamily="18" charset="0"/>
              </a:rPr>
              <a:t>million to advance implementation of this project;</a:t>
            </a:r>
          </a:p>
          <a:p>
            <a:pPr marL="400050" lvl="3" algn="just"/>
            <a:r>
              <a:rPr lang="en-ZW" sz="1000" dirty="0">
                <a:solidFill>
                  <a:prstClr val="black"/>
                </a:solidFill>
                <a:latin typeface="Garamond" panose="02020404030301010803" pitchFamily="18" charset="0"/>
              </a:rPr>
              <a:t>Promotion of Community Development projects which is at the core of the women empowerment strategy with a proposed allocation of </a:t>
            </a:r>
            <a:r>
              <a:rPr lang="en-ZW" sz="1000" dirty="0" smtClean="0">
                <a:solidFill>
                  <a:prstClr val="black"/>
                </a:solidFill>
                <a:latin typeface="Garamond" panose="02020404030301010803" pitchFamily="18" charset="0"/>
              </a:rPr>
              <a:t>USD500 </a:t>
            </a:r>
            <a:r>
              <a:rPr lang="en-ZW" sz="1000" dirty="0">
                <a:solidFill>
                  <a:prstClr val="black"/>
                </a:solidFill>
                <a:latin typeface="Garamond" panose="02020404030301010803" pitchFamily="18" charset="0"/>
              </a:rPr>
              <a:t>000.</a:t>
            </a:r>
          </a:p>
          <a:p>
            <a:pPr lvl="3" algn="just"/>
            <a:endParaRPr lang="en-ZW" sz="1000" dirty="0">
              <a:solidFill>
                <a:prstClr val="black"/>
              </a:solidFill>
              <a:latin typeface="Garamond" panose="02020404030301010803" pitchFamily="18" charset="0"/>
            </a:endParaRPr>
          </a:p>
          <a:p>
            <a:pPr marL="0" lvl="2" indent="0" algn="just">
              <a:buNone/>
            </a:pPr>
            <a:r>
              <a:rPr lang="en-US" sz="1000" dirty="0">
                <a:solidFill>
                  <a:srgbClr val="7030A0"/>
                </a:solidFill>
                <a:latin typeface="Arial Black" panose="020B0A04020102020204" pitchFamily="34" charset="0"/>
              </a:rPr>
              <a:t>Infrastructure Development and Utilities</a:t>
            </a:r>
            <a:endParaRPr lang="en-ZW" sz="1000" dirty="0">
              <a:solidFill>
                <a:prstClr val="black"/>
              </a:solidFill>
              <a:latin typeface="Arial Black" panose="020B0A04020102020204" pitchFamily="34" charset="0"/>
            </a:endParaRPr>
          </a:p>
          <a:p>
            <a:pPr marL="171450" lvl="2" indent="-171450" algn="just"/>
            <a:r>
              <a:rPr lang="en-ZW" sz="1000" dirty="0">
                <a:solidFill>
                  <a:prstClr val="black"/>
                </a:solidFill>
                <a:latin typeface="Garamond" panose="02020404030301010803" pitchFamily="18" charset="0"/>
              </a:rPr>
              <a:t>Overall requirements for infrastructural development for 2016 amount to USD2.7 billion.  </a:t>
            </a:r>
          </a:p>
          <a:p>
            <a:pPr marL="0" lvl="2" indent="0" algn="just">
              <a:buNone/>
            </a:pPr>
            <a:endParaRPr lang="en-US" sz="1000" dirty="0">
              <a:solidFill>
                <a:srgbClr val="7030A0"/>
              </a:solidFill>
              <a:latin typeface="Garamond" pitchFamily="18" charset="0"/>
            </a:endParaRPr>
          </a:p>
          <a:p>
            <a:pPr marL="0" lvl="2" indent="0" algn="just">
              <a:buNone/>
            </a:pPr>
            <a:r>
              <a:rPr lang="en-US" sz="1000" dirty="0">
                <a:solidFill>
                  <a:srgbClr val="7030A0"/>
                </a:solidFill>
                <a:latin typeface="Arial Black" panose="020B0A04020102020204" pitchFamily="34" charset="0"/>
              </a:rPr>
              <a:t>Energy</a:t>
            </a:r>
          </a:p>
          <a:p>
            <a:pPr marL="171450" lvl="2" indent="-171450" algn="just"/>
            <a:r>
              <a:rPr lang="en-ZW" sz="1000" dirty="0">
                <a:solidFill>
                  <a:prstClr val="black"/>
                </a:solidFill>
                <a:latin typeface="Garamond" panose="02020404030301010803" pitchFamily="18" charset="0"/>
              </a:rPr>
              <a:t>The Government has prioritised the following projects:</a:t>
            </a:r>
          </a:p>
          <a:p>
            <a:pPr marL="228600" lvl="3" algn="just"/>
            <a:r>
              <a:rPr lang="en-ZW" sz="1000" dirty="0">
                <a:solidFill>
                  <a:prstClr val="black"/>
                </a:solidFill>
                <a:latin typeface="Garamond" panose="02020404030301010803" pitchFamily="18" charset="0"/>
              </a:rPr>
              <a:t>Hwange 7 and 8 Expansion Project;</a:t>
            </a:r>
          </a:p>
          <a:p>
            <a:pPr marL="228600" lvl="3" algn="just"/>
            <a:r>
              <a:rPr lang="en-ZW" sz="1000" dirty="0">
                <a:solidFill>
                  <a:prstClr val="black"/>
                </a:solidFill>
                <a:latin typeface="Garamond" panose="02020404030301010803" pitchFamily="18" charset="0"/>
              </a:rPr>
              <a:t>Kariba South Extension Power Project;</a:t>
            </a:r>
          </a:p>
          <a:p>
            <a:pPr marL="228600" lvl="3" algn="just"/>
            <a:r>
              <a:rPr lang="en-ZW" sz="1000" dirty="0">
                <a:solidFill>
                  <a:prstClr val="black"/>
                </a:solidFill>
                <a:latin typeface="Garamond" panose="02020404030301010803" pitchFamily="18" charset="0"/>
              </a:rPr>
              <a:t>Deka Pump Station; and</a:t>
            </a:r>
          </a:p>
          <a:p>
            <a:pPr marL="228600" lvl="3" algn="just"/>
            <a:r>
              <a:rPr lang="en-ZW" sz="1000" dirty="0">
                <a:solidFill>
                  <a:prstClr val="black"/>
                </a:solidFill>
                <a:latin typeface="Garamond" panose="02020404030301010803" pitchFamily="18" charset="0"/>
              </a:rPr>
              <a:t>Bulawayo, Harare, and Munyati Small Thermal Power Stations</a:t>
            </a:r>
          </a:p>
          <a:p>
            <a:pPr marL="0" lvl="2" indent="0" algn="just">
              <a:spcBef>
                <a:spcPts val="400"/>
              </a:spcBef>
              <a:buClr>
                <a:srgbClr val="4D4D4D"/>
              </a:buClr>
              <a:buNone/>
            </a:pPr>
            <a:endParaRPr lang="en-ZW" sz="1000" dirty="0" smtClean="0">
              <a:solidFill>
                <a:srgbClr val="000000"/>
              </a:solidFill>
              <a:latin typeface="Garamond" panose="02020404030301010803" pitchFamily="18" charset="0"/>
            </a:endParaRPr>
          </a:p>
          <a:p>
            <a:pPr marL="0" lvl="2" indent="0" algn="just">
              <a:buNone/>
            </a:pPr>
            <a:r>
              <a:rPr lang="en-US" sz="1000" dirty="0">
                <a:solidFill>
                  <a:srgbClr val="7030A0"/>
                </a:solidFill>
                <a:latin typeface="Arial Black" panose="020B0A04020102020204" pitchFamily="34" charset="0"/>
              </a:rPr>
              <a:t>Other Generation Plants</a:t>
            </a:r>
          </a:p>
          <a:p>
            <a:pPr marL="171450" lvl="2" indent="-171450" algn="just"/>
            <a:r>
              <a:rPr lang="en-ZW" sz="1000" dirty="0">
                <a:solidFill>
                  <a:prstClr val="black"/>
                </a:solidFill>
                <a:latin typeface="Garamond" panose="02020404030301010803" pitchFamily="18" charset="0"/>
              </a:rPr>
              <a:t>Zimbabwe Power Company (ZPC) signed Engineering Procurement Construction (EPC) contracts for the construction of Insukamini and Gwanda solar plants with potential generation capacity of 100MW each. </a:t>
            </a:r>
          </a:p>
          <a:p>
            <a:pPr marL="0" lvl="2" indent="0" algn="just">
              <a:spcBef>
                <a:spcPts val="400"/>
              </a:spcBef>
              <a:buClr>
                <a:srgbClr val="4D4D4D"/>
              </a:buClr>
              <a:buNone/>
            </a:pPr>
            <a:endParaRPr lang="en-ZW" sz="1000" dirty="0">
              <a:solidFill>
                <a:srgbClr val="000000"/>
              </a:solidFill>
              <a:latin typeface="Garamond" panose="02020404030301010803" pitchFamily="18" charset="0"/>
            </a:endParaRPr>
          </a:p>
        </p:txBody>
      </p:sp>
      <p:sp>
        <p:nvSpPr>
          <p:cNvPr id="8" name="Rectangle 18"/>
          <p:cNvSpPr>
            <a:spLocks noChangeArrowheads="1"/>
          </p:cNvSpPr>
          <p:nvPr>
            <p:custDataLst>
              <p:tags r:id="rId1"/>
            </p:custDataLst>
          </p:nvPr>
        </p:nvSpPr>
        <p:spPr bwMode="gray">
          <a:xfrm>
            <a:off x="228600" y="595206"/>
            <a:ext cx="6912220" cy="369332"/>
          </a:xfrm>
          <a:prstGeom prst="rect">
            <a:avLst/>
          </a:prstGeom>
          <a:solidFill>
            <a:srgbClr val="008000"/>
          </a:soli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spcBef>
                <a:spcPct val="0"/>
              </a:spcBef>
              <a:spcAft>
                <a:spcPct val="0"/>
              </a:spcAft>
            </a:pPr>
            <a:r>
              <a:rPr lang="en-ZW" sz="2400" dirty="0">
                <a:solidFill>
                  <a:schemeClr val="bg1"/>
                </a:solidFill>
                <a:latin typeface="Garamond" panose="02020404030301010803" pitchFamily="18" charset="0"/>
              </a:rPr>
              <a:t>Unlocking the potential of SMEs  </a:t>
            </a:r>
            <a:endParaRPr lang="en-US" sz="2400" dirty="0">
              <a:solidFill>
                <a:schemeClr val="bg1"/>
              </a:solidFill>
              <a:latin typeface="Garamond" panose="02020404030301010803" pitchFamily="18" charset="0"/>
            </a:endParaRPr>
          </a:p>
        </p:txBody>
      </p:sp>
      <p:sp>
        <p:nvSpPr>
          <p:cNvPr id="7" name="TextBox 6"/>
          <p:cNvSpPr txBox="1"/>
          <p:nvPr/>
        </p:nvSpPr>
        <p:spPr>
          <a:xfrm>
            <a:off x="8726308" y="6320398"/>
            <a:ext cx="165646" cy="234360"/>
          </a:xfrm>
          <a:prstGeom prst="rect">
            <a:avLst/>
          </a:prstGeom>
          <a:solidFill>
            <a:schemeClr val="bg1"/>
          </a:solidFill>
        </p:spPr>
        <p:txBody>
          <a:bodyPr wrap="square" rtlCol="0">
            <a:spAutoFit/>
          </a:bodyPr>
          <a:lstStyle/>
          <a:p>
            <a:endParaRPr lang="en-ZW" sz="923" dirty="0"/>
          </a:p>
        </p:txBody>
      </p:sp>
    </p:spTree>
    <p:extLst>
      <p:ext uri="{BB962C8B-B14F-4D97-AF65-F5344CB8AC3E}">
        <p14:creationId xmlns:p14="http://schemas.microsoft.com/office/powerpoint/2010/main" val="19141354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52047" y="1474278"/>
            <a:ext cx="8639907" cy="5383722"/>
          </a:xfrm>
        </p:spPr>
        <p:txBody>
          <a:bodyPr lIns="0" rIns="0">
            <a:normAutofit/>
          </a:bodyPr>
          <a:lstStyle/>
          <a:p>
            <a:pPr marL="0" lvl="2" indent="0" algn="just">
              <a:buNone/>
            </a:pPr>
            <a:r>
              <a:rPr lang="en-US" sz="1050" dirty="0" smtClean="0">
                <a:solidFill>
                  <a:srgbClr val="7030A0"/>
                </a:solidFill>
                <a:latin typeface="Arial Black" panose="020B0A04020102020204" pitchFamily="34" charset="0"/>
              </a:rPr>
              <a:t>Emergency </a:t>
            </a:r>
            <a:r>
              <a:rPr lang="en-US" sz="1050" dirty="0">
                <a:solidFill>
                  <a:srgbClr val="7030A0"/>
                </a:solidFill>
                <a:latin typeface="Arial Black" panose="020B0A04020102020204" pitchFamily="34" charset="0"/>
              </a:rPr>
              <a:t>Power Station</a:t>
            </a:r>
          </a:p>
          <a:p>
            <a:pPr marL="171450" lvl="2" indent="-171450" algn="just"/>
            <a:r>
              <a:rPr lang="en-ZW" sz="1050" dirty="0">
                <a:latin typeface="Garamond" panose="02020404030301010803" pitchFamily="18" charset="0"/>
              </a:rPr>
              <a:t>Government is looking at options of procuring rented diesel power, with potential to generate 200MW at short </a:t>
            </a:r>
            <a:r>
              <a:rPr lang="en-ZW" sz="1050" dirty="0" smtClean="0">
                <a:latin typeface="Garamond" panose="02020404030301010803" pitchFamily="18" charset="0"/>
              </a:rPr>
              <a:t>notice.</a:t>
            </a:r>
          </a:p>
          <a:p>
            <a:pPr marL="0" lvl="2" indent="0" algn="just">
              <a:buNone/>
            </a:pPr>
            <a:endParaRPr lang="en-ZW" sz="1050" dirty="0">
              <a:solidFill>
                <a:prstClr val="black"/>
              </a:solidFill>
              <a:latin typeface="Garamond" panose="02020404030301010803" pitchFamily="18" charset="0"/>
            </a:endParaRPr>
          </a:p>
          <a:p>
            <a:pPr marL="0" lvl="2" indent="0" algn="just">
              <a:buNone/>
            </a:pPr>
            <a:r>
              <a:rPr lang="en-US" sz="1050" dirty="0">
                <a:solidFill>
                  <a:srgbClr val="7030A0"/>
                </a:solidFill>
                <a:latin typeface="Arial Black" panose="020B0A04020102020204" pitchFamily="34" charset="0"/>
              </a:rPr>
              <a:t>Information Communication Technology</a:t>
            </a:r>
          </a:p>
          <a:p>
            <a:pPr marL="171450" lvl="2" indent="-171450" algn="just"/>
            <a:r>
              <a:rPr lang="en-ZW" sz="1050" dirty="0">
                <a:latin typeface="Garamond" panose="02020404030301010803" pitchFamily="18" charset="0"/>
              </a:rPr>
              <a:t>An amount of USD299.2 million will be invested in the sector in 2016, drawing largely from loan financing and public entities’ own resources, targeted at expansion and upgrading projects.</a:t>
            </a:r>
          </a:p>
          <a:p>
            <a:pPr marL="171450" lvl="2" indent="-171450" algn="just"/>
            <a:r>
              <a:rPr lang="en-ZW" sz="1050" dirty="0" smtClean="0">
                <a:latin typeface="Garamond" panose="02020404030301010803" pitchFamily="18" charset="0"/>
              </a:rPr>
              <a:t>Net*One is implementing Phase II of the National Network Broadband Project through a USD218.9 million loan facility from China Exim Bank. </a:t>
            </a:r>
          </a:p>
          <a:p>
            <a:pPr marL="171450" lvl="2" indent="-171450" algn="just"/>
            <a:r>
              <a:rPr lang="en-ZW" sz="1050" dirty="0" smtClean="0">
                <a:latin typeface="Garamond" panose="02020404030301010803" pitchFamily="18" charset="0"/>
              </a:rPr>
              <a:t>To capacitate Tel-One in its expansion and modernisation drive during 2016, Government is facilitating mobilisation of USD98.6 million loan from China Exim Bank before the end of the year. </a:t>
            </a:r>
          </a:p>
          <a:p>
            <a:pPr marL="171450" lvl="2" indent="-171450" algn="just"/>
            <a:endParaRPr lang="en-ZW" sz="1050" dirty="0" smtClean="0">
              <a:latin typeface="Garamond" panose="02020404030301010803" pitchFamily="18" charset="0"/>
            </a:endParaRPr>
          </a:p>
          <a:p>
            <a:pPr marL="0" lvl="2" indent="0" algn="just">
              <a:buNone/>
            </a:pPr>
            <a:r>
              <a:rPr lang="en-ZW" sz="1050" dirty="0">
                <a:solidFill>
                  <a:srgbClr val="7030A0"/>
                </a:solidFill>
                <a:latin typeface="Arial Black" panose="020B0A04020102020204" pitchFamily="34" charset="0"/>
              </a:rPr>
              <a:t>Zimbabwe Digital Broadcasting Migration</a:t>
            </a:r>
          </a:p>
          <a:p>
            <a:pPr marL="171450" lvl="2" indent="-171450" algn="just"/>
            <a:r>
              <a:rPr lang="en-ZW" sz="1050" dirty="0">
                <a:solidFill>
                  <a:prstClr val="black"/>
                </a:solidFill>
                <a:latin typeface="Garamond" panose="02020404030301010803" pitchFamily="18" charset="0"/>
              </a:rPr>
              <a:t>The project is expected to be completed by the last quarter of 2016. Broadcasting Authority of Zimbabwe has earmarked USD132 million from the Broadcasting Fund for this purpose. </a:t>
            </a:r>
          </a:p>
          <a:p>
            <a:pPr marL="0" lvl="2" indent="0" algn="just">
              <a:buNone/>
            </a:pPr>
            <a:endParaRPr lang="en-ZW" sz="1050" dirty="0">
              <a:solidFill>
                <a:prstClr val="black"/>
              </a:solidFill>
              <a:latin typeface="Garamond" panose="02020404030301010803" pitchFamily="18" charset="0"/>
            </a:endParaRPr>
          </a:p>
          <a:p>
            <a:pPr marL="0" lvl="2" indent="0" algn="just">
              <a:buNone/>
            </a:pPr>
            <a:r>
              <a:rPr lang="en-ZW" sz="1050" dirty="0">
                <a:solidFill>
                  <a:srgbClr val="7030A0"/>
                </a:solidFill>
                <a:latin typeface="Arial Black" panose="020B0A04020102020204" pitchFamily="34" charset="0"/>
              </a:rPr>
              <a:t>E-Government Programme</a:t>
            </a:r>
          </a:p>
          <a:p>
            <a:pPr marL="171450" lvl="2" indent="-171450" algn="just"/>
            <a:r>
              <a:rPr lang="en-ZW" sz="1050" dirty="0">
                <a:solidFill>
                  <a:prstClr val="black"/>
                </a:solidFill>
                <a:latin typeface="Garamond" panose="02020404030301010803" pitchFamily="18" charset="0"/>
              </a:rPr>
              <a:t>USD17.2 million is proposed to be set aside for the E-Government programme, targeting the National Data Centre, Communication Information Centres and establishment of Computer Laboratories at schools.</a:t>
            </a:r>
          </a:p>
          <a:p>
            <a:pPr lvl="2" algn="just"/>
            <a:endParaRPr lang="en-ZW" sz="1050" dirty="0">
              <a:solidFill>
                <a:prstClr val="black"/>
              </a:solidFill>
              <a:latin typeface="Garamond" panose="02020404030301010803" pitchFamily="18" charset="0"/>
            </a:endParaRPr>
          </a:p>
          <a:p>
            <a:pPr marL="0" lvl="2" indent="0" algn="just">
              <a:buClr>
                <a:srgbClr val="4D4D4D"/>
              </a:buClr>
              <a:buNone/>
            </a:pPr>
            <a:r>
              <a:rPr lang="en-US" sz="1050" dirty="0" smtClean="0">
                <a:solidFill>
                  <a:srgbClr val="7030A0"/>
                </a:solidFill>
                <a:latin typeface="Arial Black" panose="020B0A04020102020204" pitchFamily="34" charset="0"/>
              </a:rPr>
              <a:t>Water </a:t>
            </a:r>
            <a:r>
              <a:rPr lang="en-US" sz="1050" dirty="0">
                <a:solidFill>
                  <a:srgbClr val="7030A0"/>
                </a:solidFill>
                <a:latin typeface="Arial Black" panose="020B0A04020102020204" pitchFamily="34" charset="0"/>
              </a:rPr>
              <a:t>and Sanitation</a:t>
            </a:r>
          </a:p>
          <a:p>
            <a:pPr marL="171450" lvl="2" indent="-171450" algn="just">
              <a:buClr>
                <a:srgbClr val="4D4D4D"/>
              </a:buClr>
            </a:pPr>
            <a:r>
              <a:rPr lang="en-ZW" sz="1050" dirty="0">
                <a:solidFill>
                  <a:prstClr val="black"/>
                </a:solidFill>
                <a:latin typeface="Garamond" panose="02020404030301010803" pitchFamily="18" charset="0"/>
              </a:rPr>
              <a:t>The budget provides for investments amounting to USD77.3 million, with USD25.9 million being channelled towards dam construction and USD51.4 million for rehabilitation and upgrading of water and sewer infrastructure.</a:t>
            </a:r>
          </a:p>
          <a:p>
            <a:pPr marL="171450" lvl="2" indent="-171450" algn="just">
              <a:buClr>
                <a:srgbClr val="4D4D4D"/>
              </a:buClr>
            </a:pPr>
            <a:endParaRPr lang="en-ZW" sz="1050" dirty="0">
              <a:solidFill>
                <a:prstClr val="black"/>
              </a:solidFill>
              <a:latin typeface="Garamond" panose="02020404030301010803" pitchFamily="18" charset="0"/>
            </a:endParaRPr>
          </a:p>
          <a:p>
            <a:pPr marL="0" lvl="2" indent="0" algn="just">
              <a:buClr>
                <a:srgbClr val="4D4D4D"/>
              </a:buClr>
              <a:buNone/>
            </a:pPr>
            <a:r>
              <a:rPr lang="en-ZW" sz="1050" dirty="0">
                <a:solidFill>
                  <a:srgbClr val="7030A0"/>
                </a:solidFill>
                <a:latin typeface="Arial Black" panose="020B0A04020102020204" pitchFamily="34" charset="0"/>
              </a:rPr>
              <a:t>Zim-Fund Phase II Water and Sewer Projects</a:t>
            </a:r>
          </a:p>
          <a:p>
            <a:pPr marL="171450" lvl="2" indent="-171450" algn="just">
              <a:buClr>
                <a:srgbClr val="4D4D4D"/>
              </a:buClr>
            </a:pPr>
            <a:r>
              <a:rPr lang="en-ZW" sz="1050" dirty="0">
                <a:solidFill>
                  <a:prstClr val="black"/>
                </a:solidFill>
                <a:latin typeface="Garamond" panose="02020404030301010803" pitchFamily="18" charset="0"/>
              </a:rPr>
              <a:t>A total of USD18 million is expected to be disbursed in 2016 to facilitate implementation of the project.</a:t>
            </a:r>
          </a:p>
          <a:p>
            <a:pPr marL="171450" lvl="2" indent="-171450" algn="just">
              <a:buClr>
                <a:srgbClr val="4D4D4D"/>
              </a:buClr>
            </a:pPr>
            <a:endParaRPr lang="en-ZW" sz="1050" dirty="0">
              <a:solidFill>
                <a:prstClr val="black"/>
              </a:solidFill>
              <a:latin typeface="Garamond" panose="02020404030301010803" pitchFamily="18" charset="0"/>
            </a:endParaRPr>
          </a:p>
          <a:p>
            <a:pPr marL="0" lvl="2" indent="0" algn="just">
              <a:buClr>
                <a:srgbClr val="4D4D4D"/>
              </a:buClr>
              <a:buNone/>
            </a:pPr>
            <a:r>
              <a:rPr lang="en-ZW" sz="1050" dirty="0">
                <a:solidFill>
                  <a:srgbClr val="7030A0"/>
                </a:solidFill>
                <a:latin typeface="Arial Black" panose="020B0A04020102020204" pitchFamily="34" charset="0"/>
              </a:rPr>
              <a:t>UNICEF Wash Programme</a:t>
            </a:r>
          </a:p>
          <a:p>
            <a:pPr marL="171450" lvl="2" indent="-171450" algn="just">
              <a:buClr>
                <a:srgbClr val="4D4D4D"/>
              </a:buClr>
            </a:pPr>
            <a:r>
              <a:rPr lang="en-ZW" sz="1050" dirty="0">
                <a:solidFill>
                  <a:prstClr val="black"/>
                </a:solidFill>
                <a:latin typeface="Garamond" panose="02020404030301010803" pitchFamily="18" charset="0"/>
              </a:rPr>
              <a:t>USD6.6 million has been earmarked for implementation of the programme in 2016.</a:t>
            </a:r>
          </a:p>
          <a:p>
            <a:pPr marL="0" lvl="2" indent="0">
              <a:buNone/>
            </a:pPr>
            <a:endParaRPr lang="en-GB" sz="1050" dirty="0" smtClean="0">
              <a:latin typeface="Garamond" panose="02020404030301010803" pitchFamily="18" charset="0"/>
            </a:endParaRPr>
          </a:p>
        </p:txBody>
      </p:sp>
      <p:sp>
        <p:nvSpPr>
          <p:cNvPr id="8" name="Rectangle 18"/>
          <p:cNvSpPr>
            <a:spLocks noChangeArrowheads="1"/>
          </p:cNvSpPr>
          <p:nvPr>
            <p:custDataLst>
              <p:tags r:id="rId1"/>
            </p:custDataLst>
          </p:nvPr>
        </p:nvSpPr>
        <p:spPr bwMode="gray">
          <a:xfrm>
            <a:off x="152400" y="762000"/>
            <a:ext cx="6912220" cy="369332"/>
          </a:xfrm>
          <a:prstGeom prst="rect">
            <a:avLst/>
          </a:prstGeom>
          <a:solidFill>
            <a:srgbClr val="008000"/>
          </a:soli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spcBef>
                <a:spcPct val="0"/>
              </a:spcBef>
              <a:spcAft>
                <a:spcPct val="0"/>
              </a:spcAft>
            </a:pPr>
            <a:r>
              <a:rPr lang="en-ZW" sz="2400" dirty="0">
                <a:solidFill>
                  <a:schemeClr val="bg1"/>
                </a:solidFill>
                <a:latin typeface="Garamond" panose="02020404030301010803" pitchFamily="18" charset="0"/>
              </a:rPr>
              <a:t>Infrastructure Development and Utilities</a:t>
            </a:r>
          </a:p>
        </p:txBody>
      </p:sp>
      <p:sp>
        <p:nvSpPr>
          <p:cNvPr id="4" name="TextBox 3"/>
          <p:cNvSpPr txBox="1"/>
          <p:nvPr/>
        </p:nvSpPr>
        <p:spPr>
          <a:xfrm>
            <a:off x="8726308" y="6320398"/>
            <a:ext cx="165646" cy="234360"/>
          </a:xfrm>
          <a:prstGeom prst="rect">
            <a:avLst/>
          </a:prstGeom>
          <a:solidFill>
            <a:schemeClr val="bg1"/>
          </a:solidFill>
        </p:spPr>
        <p:txBody>
          <a:bodyPr wrap="square" rtlCol="0">
            <a:spAutoFit/>
          </a:bodyPr>
          <a:lstStyle/>
          <a:p>
            <a:endParaRPr lang="en-ZW" sz="923" dirty="0"/>
          </a:p>
        </p:txBody>
      </p:sp>
    </p:spTree>
    <p:extLst>
      <p:ext uri="{BB962C8B-B14F-4D97-AF65-F5344CB8AC3E}">
        <p14:creationId xmlns:p14="http://schemas.microsoft.com/office/powerpoint/2010/main" val="7855611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43600"/>
            <a:ext cx="9144000" cy="793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D:\animatxns\car.jpg"/>
          <p:cNvPicPr>
            <a:picLocks noChangeAspect="1" noChangeArrowheads="1"/>
          </p:cNvPicPr>
          <p:nvPr/>
        </p:nvPicPr>
        <p:blipFill>
          <a:blip r:embed="rId4" cstate="print"/>
          <a:srcRect/>
          <a:stretch>
            <a:fillRect/>
          </a:stretch>
        </p:blipFill>
        <p:spPr bwMode="auto">
          <a:xfrm>
            <a:off x="4724400" y="1828800"/>
            <a:ext cx="3781425" cy="3781425"/>
          </a:xfrm>
          <a:prstGeom prst="rect">
            <a:avLst/>
          </a:prstGeom>
          <a:noFill/>
        </p:spPr>
      </p:pic>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9200" y="0"/>
            <a:ext cx="41148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5"/>
          <p:cNvSpPr>
            <a:spLocks noGrp="1"/>
          </p:cNvSpPr>
          <p:nvPr>
            <p:ph type="body" sz="quarter" idx="10"/>
          </p:nvPr>
        </p:nvSpPr>
        <p:spPr>
          <a:xfrm>
            <a:off x="216604" y="1447800"/>
            <a:ext cx="8639907" cy="5204502"/>
          </a:xfrm>
        </p:spPr>
        <p:txBody>
          <a:bodyPr lIns="0" rIns="0">
            <a:spAutoFit/>
          </a:bodyPr>
          <a:lstStyle/>
          <a:p>
            <a:pPr marL="0" lvl="2" indent="0" algn="just">
              <a:lnSpc>
                <a:spcPct val="150000"/>
              </a:lnSpc>
              <a:buNone/>
            </a:pPr>
            <a:r>
              <a:rPr lang="en-US" sz="1100" dirty="0" smtClean="0">
                <a:solidFill>
                  <a:srgbClr val="7030A0"/>
                </a:solidFill>
                <a:latin typeface="Arial Black" panose="020B0A04020102020204" pitchFamily="34" charset="0"/>
              </a:rPr>
              <a:t>Transport and communication</a:t>
            </a:r>
          </a:p>
          <a:p>
            <a:pPr marL="171450" lvl="2" indent="-171450" algn="just">
              <a:lnSpc>
                <a:spcPct val="150000"/>
              </a:lnSpc>
            </a:pPr>
            <a:r>
              <a:rPr lang="en-US" sz="1100" dirty="0" smtClean="0">
                <a:latin typeface="Garamond" panose="02020404030301010803" pitchFamily="18" charset="0"/>
              </a:rPr>
              <a:t>USD135.8 </a:t>
            </a:r>
            <a:r>
              <a:rPr lang="en-US" sz="1100" dirty="0">
                <a:latin typeface="Garamond" panose="02020404030301010803" pitchFamily="18" charset="0"/>
              </a:rPr>
              <a:t>million </a:t>
            </a:r>
            <a:r>
              <a:rPr lang="en-US" sz="1100" dirty="0" smtClean="0">
                <a:latin typeface="Garamond" panose="02020404030301010803" pitchFamily="18" charset="0"/>
              </a:rPr>
              <a:t>has been channeled to </a:t>
            </a:r>
            <a:r>
              <a:rPr lang="en-US" sz="1100" dirty="0">
                <a:latin typeface="Garamond" panose="02020404030301010803" pitchFamily="18" charset="0"/>
              </a:rPr>
              <a:t>the transport sector, financed from tax revenues, </a:t>
            </a:r>
            <a:r>
              <a:rPr lang="en-US" sz="1100" dirty="0" smtClean="0">
                <a:latin typeface="Garamond" panose="02020404030301010803" pitchFamily="18" charset="0"/>
              </a:rPr>
              <a:t>USD20.7 </a:t>
            </a:r>
            <a:r>
              <a:rPr lang="en-US" sz="1100" dirty="0">
                <a:latin typeface="Garamond" panose="02020404030301010803" pitchFamily="18" charset="0"/>
              </a:rPr>
              <a:t>million; retained funds, </a:t>
            </a:r>
            <a:r>
              <a:rPr lang="en-US" sz="1100" dirty="0" smtClean="0">
                <a:latin typeface="Garamond" panose="02020404030301010803" pitchFamily="18" charset="0"/>
              </a:rPr>
              <a:t>USD77.1 </a:t>
            </a:r>
            <a:r>
              <a:rPr lang="en-US" sz="1100" dirty="0">
                <a:latin typeface="Garamond" panose="02020404030301010803" pitchFamily="18" charset="0"/>
              </a:rPr>
              <a:t>million; own resources, </a:t>
            </a:r>
            <a:r>
              <a:rPr lang="en-US" sz="1100" dirty="0" smtClean="0">
                <a:latin typeface="Garamond" panose="02020404030301010803" pitchFamily="18" charset="0"/>
              </a:rPr>
              <a:t>USD10 </a:t>
            </a:r>
            <a:r>
              <a:rPr lang="en-US" sz="1100" dirty="0">
                <a:latin typeface="Garamond" panose="02020404030301010803" pitchFamily="18" charset="0"/>
              </a:rPr>
              <a:t>million, as well as </a:t>
            </a:r>
            <a:r>
              <a:rPr lang="en-US" sz="1100" dirty="0" smtClean="0">
                <a:latin typeface="Garamond" panose="02020404030301010803" pitchFamily="18" charset="0"/>
              </a:rPr>
              <a:t>USD28 </a:t>
            </a:r>
            <a:r>
              <a:rPr lang="en-US" sz="1100" dirty="0">
                <a:latin typeface="Garamond" panose="02020404030301010803" pitchFamily="18" charset="0"/>
              </a:rPr>
              <a:t>million in loan financing.</a:t>
            </a:r>
            <a:endParaRPr lang="en-ZW" sz="1100" dirty="0" smtClean="0">
              <a:latin typeface="Garamond" panose="02020404030301010803" pitchFamily="18" charset="0"/>
            </a:endParaRPr>
          </a:p>
          <a:p>
            <a:pPr marL="171450" lvl="2" indent="-171450" algn="just">
              <a:lnSpc>
                <a:spcPct val="150000"/>
              </a:lnSpc>
            </a:pPr>
            <a:r>
              <a:rPr lang="en-US" sz="1100" dirty="0" smtClean="0">
                <a:latin typeface="Garamond" panose="02020404030301010803" pitchFamily="18" charset="0"/>
              </a:rPr>
              <a:t>The table below shows the allocation of the USD135.8 million:</a:t>
            </a:r>
            <a:endParaRPr lang="en-ZW" sz="1100" dirty="0">
              <a:latin typeface="Garamond" panose="02020404030301010803" pitchFamily="18" charset="0"/>
            </a:endParaRPr>
          </a:p>
          <a:p>
            <a:pPr marL="0" lvl="2" indent="0" algn="just">
              <a:lnSpc>
                <a:spcPct val="150000"/>
              </a:lnSpc>
              <a:buNone/>
            </a:pPr>
            <a:endParaRPr lang="en-ZW" sz="1100" dirty="0" smtClean="0">
              <a:latin typeface="Garamond" panose="02020404030301010803" pitchFamily="18" charset="0"/>
            </a:endParaRPr>
          </a:p>
          <a:p>
            <a:pPr marL="0" lvl="2" indent="0" algn="just">
              <a:lnSpc>
                <a:spcPct val="150000"/>
              </a:lnSpc>
              <a:buNone/>
            </a:pPr>
            <a:endParaRPr lang="en-ZW" sz="1100" dirty="0">
              <a:latin typeface="Garamond" panose="02020404030301010803" pitchFamily="18" charset="0"/>
            </a:endParaRPr>
          </a:p>
          <a:p>
            <a:pPr marL="0" lvl="2" indent="0" algn="just">
              <a:lnSpc>
                <a:spcPct val="150000"/>
              </a:lnSpc>
              <a:buNone/>
            </a:pPr>
            <a:endParaRPr lang="en-ZW" sz="1100" dirty="0" smtClean="0">
              <a:latin typeface="Garamond" panose="02020404030301010803" pitchFamily="18" charset="0"/>
            </a:endParaRPr>
          </a:p>
          <a:p>
            <a:pPr marL="0" lvl="2" indent="0" algn="just">
              <a:lnSpc>
                <a:spcPct val="150000"/>
              </a:lnSpc>
              <a:buNone/>
            </a:pPr>
            <a:endParaRPr lang="en-ZW" sz="1100" dirty="0">
              <a:latin typeface="Garamond" panose="02020404030301010803" pitchFamily="18" charset="0"/>
            </a:endParaRPr>
          </a:p>
          <a:p>
            <a:pPr marL="0" lvl="2" indent="0" algn="just">
              <a:lnSpc>
                <a:spcPct val="150000"/>
              </a:lnSpc>
              <a:buNone/>
            </a:pPr>
            <a:endParaRPr lang="en-ZW" sz="1100" dirty="0" smtClean="0">
              <a:latin typeface="Garamond" panose="02020404030301010803" pitchFamily="18" charset="0"/>
            </a:endParaRPr>
          </a:p>
          <a:p>
            <a:pPr marL="0" lvl="2" indent="0" algn="just">
              <a:lnSpc>
                <a:spcPct val="150000"/>
              </a:lnSpc>
              <a:buNone/>
            </a:pPr>
            <a:endParaRPr lang="en-ZW" sz="1100" dirty="0" smtClean="0">
              <a:latin typeface="Garamond" panose="02020404030301010803" pitchFamily="18" charset="0"/>
            </a:endParaRPr>
          </a:p>
          <a:p>
            <a:pPr marL="0" lvl="2" indent="0" algn="just">
              <a:lnSpc>
                <a:spcPct val="150000"/>
              </a:lnSpc>
              <a:buNone/>
            </a:pPr>
            <a:endParaRPr lang="en-ZW" sz="1100" dirty="0" smtClean="0">
              <a:latin typeface="Garamond" panose="02020404030301010803" pitchFamily="18" charset="0"/>
            </a:endParaRPr>
          </a:p>
          <a:p>
            <a:pPr marL="0" lvl="2" indent="0" algn="just">
              <a:lnSpc>
                <a:spcPct val="150000"/>
              </a:lnSpc>
              <a:buNone/>
            </a:pPr>
            <a:endParaRPr lang="en-ZW" sz="1100" dirty="0">
              <a:latin typeface="Garamond" panose="02020404030301010803" pitchFamily="18" charset="0"/>
            </a:endParaRPr>
          </a:p>
          <a:p>
            <a:pPr marL="0" lvl="2" indent="0" algn="just">
              <a:lnSpc>
                <a:spcPct val="150000"/>
              </a:lnSpc>
              <a:buNone/>
            </a:pPr>
            <a:endParaRPr lang="en-ZW" sz="1100" dirty="0" smtClean="0">
              <a:latin typeface="Garamond" panose="02020404030301010803" pitchFamily="18" charset="0"/>
            </a:endParaRPr>
          </a:p>
          <a:p>
            <a:pPr marL="0" lvl="2" indent="0" algn="just">
              <a:lnSpc>
                <a:spcPct val="150000"/>
              </a:lnSpc>
              <a:buNone/>
            </a:pPr>
            <a:r>
              <a:rPr lang="en-ZW" sz="1100" dirty="0">
                <a:solidFill>
                  <a:srgbClr val="7030A0"/>
                </a:solidFill>
                <a:latin typeface="Arial Black" panose="020B0A04020102020204" pitchFamily="34" charset="0"/>
              </a:rPr>
              <a:t>Housing construction</a:t>
            </a:r>
          </a:p>
          <a:p>
            <a:pPr marL="171450" lvl="2" indent="-171450" algn="just">
              <a:lnSpc>
                <a:spcPct val="150000"/>
              </a:lnSpc>
            </a:pPr>
            <a:r>
              <a:rPr lang="en-US" sz="1100" dirty="0" smtClean="0">
                <a:latin typeface="Garamond" panose="02020404030301010803" pitchFamily="18" charset="0"/>
              </a:rPr>
              <a:t>Future </a:t>
            </a:r>
            <a:r>
              <a:rPr lang="en-US" sz="1100" dirty="0">
                <a:latin typeface="Garamond" panose="02020404030301010803" pitchFamily="18" charset="0"/>
              </a:rPr>
              <a:t>new housing construction schemes will be required to install solar </a:t>
            </a:r>
            <a:r>
              <a:rPr lang="en-US" sz="1100" dirty="0" smtClean="0">
                <a:latin typeface="Garamond" panose="02020404030301010803" pitchFamily="18" charset="0"/>
              </a:rPr>
              <a:t>geysers.</a:t>
            </a:r>
          </a:p>
          <a:p>
            <a:pPr marL="171450" lvl="2" indent="-171450" algn="just">
              <a:lnSpc>
                <a:spcPct val="150000"/>
              </a:lnSpc>
            </a:pPr>
            <a:r>
              <a:rPr lang="en-US" sz="1100" dirty="0" smtClean="0">
                <a:latin typeface="Garamond" panose="02020404030301010803" pitchFamily="18" charset="0"/>
              </a:rPr>
              <a:t>The </a:t>
            </a:r>
            <a:r>
              <a:rPr lang="en-US" sz="1100" dirty="0">
                <a:latin typeface="Garamond" panose="02020404030301010803" pitchFamily="18" charset="0"/>
              </a:rPr>
              <a:t>Finance Act already provides tax incentives for importation of solar equipment. </a:t>
            </a:r>
            <a:endParaRPr lang="en-ZW" sz="1100" dirty="0">
              <a:latin typeface="Garamond" panose="02020404030301010803" pitchFamily="18" charset="0"/>
            </a:endParaRPr>
          </a:p>
          <a:p>
            <a:pPr marL="0" lvl="2" indent="0" algn="just">
              <a:lnSpc>
                <a:spcPct val="150000"/>
              </a:lnSpc>
              <a:buNone/>
            </a:pPr>
            <a:endParaRPr lang="en-ZW" sz="1100" dirty="0">
              <a:latin typeface="Garamond" panose="02020404030301010803" pitchFamily="18" charset="0"/>
            </a:endParaRPr>
          </a:p>
          <a:p>
            <a:pPr marL="0" lvl="2" indent="0" algn="just">
              <a:lnSpc>
                <a:spcPct val="150000"/>
              </a:lnSpc>
              <a:buNone/>
            </a:pPr>
            <a:endParaRPr lang="en-ZW" sz="1100" dirty="0">
              <a:latin typeface="Garamond" panose="02020404030301010803" pitchFamily="18" charset="0"/>
            </a:endParaRPr>
          </a:p>
        </p:txBody>
      </p:sp>
      <p:sp>
        <p:nvSpPr>
          <p:cNvPr id="8" name="Rectangle 18"/>
          <p:cNvSpPr>
            <a:spLocks noChangeArrowheads="1"/>
          </p:cNvSpPr>
          <p:nvPr>
            <p:custDataLst>
              <p:tags r:id="rId1"/>
            </p:custDataLst>
          </p:nvPr>
        </p:nvSpPr>
        <p:spPr bwMode="gray">
          <a:xfrm>
            <a:off x="163747" y="835774"/>
            <a:ext cx="6912220" cy="369332"/>
          </a:xfrm>
          <a:prstGeom prst="rect">
            <a:avLst/>
          </a:prstGeom>
          <a:solidFill>
            <a:srgbClr val="008000"/>
          </a:soli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spcBef>
                <a:spcPct val="0"/>
              </a:spcBef>
              <a:spcAft>
                <a:spcPct val="0"/>
              </a:spcAft>
            </a:pPr>
            <a:r>
              <a:rPr lang="en-ZW" sz="2400" dirty="0">
                <a:solidFill>
                  <a:schemeClr val="bg1"/>
                </a:solidFill>
                <a:latin typeface="Garamond" panose="02020404030301010803" pitchFamily="18" charset="0"/>
              </a:rPr>
              <a:t>Infrastructure Development and Utilities</a:t>
            </a:r>
          </a:p>
        </p:txBody>
      </p:sp>
      <p:sp>
        <p:nvSpPr>
          <p:cNvPr id="7" name="TextBox 6"/>
          <p:cNvSpPr txBox="1"/>
          <p:nvPr/>
        </p:nvSpPr>
        <p:spPr>
          <a:xfrm>
            <a:off x="8726308" y="6320398"/>
            <a:ext cx="165646" cy="234360"/>
          </a:xfrm>
          <a:prstGeom prst="rect">
            <a:avLst/>
          </a:prstGeom>
          <a:solidFill>
            <a:schemeClr val="bg1"/>
          </a:solidFill>
        </p:spPr>
        <p:txBody>
          <a:bodyPr wrap="square" rtlCol="0">
            <a:spAutoFit/>
          </a:bodyPr>
          <a:lstStyle/>
          <a:p>
            <a:endParaRPr lang="en-ZW" sz="923" dirty="0">
              <a:solidFill>
                <a:srgbClr val="000000"/>
              </a:solidFill>
            </a:endParaRPr>
          </a:p>
        </p:txBody>
      </p:sp>
      <p:pic>
        <p:nvPicPr>
          <p:cNvPr id="4" name="Picture 3"/>
          <p:cNvPicPr>
            <a:picLocks noChangeAspect="1"/>
          </p:cNvPicPr>
          <p:nvPr/>
        </p:nvPicPr>
        <p:blipFill>
          <a:blip r:embed="rId6"/>
          <a:stretch>
            <a:fillRect/>
          </a:stretch>
        </p:blipFill>
        <p:spPr>
          <a:xfrm>
            <a:off x="381000" y="2304768"/>
            <a:ext cx="3327156" cy="1947781"/>
          </a:xfrm>
          <a:prstGeom prst="rect">
            <a:avLst/>
          </a:prstGeom>
        </p:spPr>
      </p:pic>
    </p:spTree>
    <p:extLst>
      <p:ext uri="{BB962C8B-B14F-4D97-AF65-F5344CB8AC3E}">
        <p14:creationId xmlns:p14="http://schemas.microsoft.com/office/powerpoint/2010/main" val="24816558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Contents</a:t>
            </a:r>
            <a:endParaRPr lang="en-GB" dirty="0"/>
          </a:p>
        </p:txBody>
      </p:sp>
      <p:sp>
        <p:nvSpPr>
          <p:cNvPr id="4" name="Text Placeholder 3"/>
          <p:cNvSpPr>
            <a:spLocks noGrp="1"/>
          </p:cNvSpPr>
          <p:nvPr>
            <p:ph type="body" sz="quarter" idx="10"/>
          </p:nvPr>
        </p:nvSpPr>
        <p:spPr>
          <a:xfrm>
            <a:off x="252047" y="1268416"/>
            <a:ext cx="4254011" cy="4024179"/>
          </a:xfrm>
        </p:spPr>
        <p:txBody>
          <a:bodyPr/>
          <a:lstStyle/>
          <a:p>
            <a:pPr marL="228600" lvl="2" indent="-228600">
              <a:spcBef>
                <a:spcPts val="700"/>
              </a:spcBef>
              <a:buFont typeface="Wingdings 2" pitchFamily="18" charset="2"/>
              <a:buAutoNum type="arabicPeriod"/>
              <a:tabLst>
                <a:tab pos="228600" algn="l"/>
                <a:tab pos="4572000" algn="r"/>
              </a:tabLst>
            </a:pPr>
            <a:r>
              <a:rPr lang="en-US" dirty="0"/>
              <a:t>Introduction</a:t>
            </a:r>
          </a:p>
          <a:p>
            <a:pPr marL="228600" lvl="2" indent="-228600">
              <a:spcBef>
                <a:spcPts val="700"/>
              </a:spcBef>
              <a:buFont typeface="Wingdings 2" pitchFamily="18" charset="2"/>
              <a:buAutoNum type="arabicPeriod"/>
              <a:tabLst>
                <a:tab pos="228600" algn="l"/>
                <a:tab pos="4572000" algn="r"/>
              </a:tabLst>
            </a:pPr>
            <a:r>
              <a:rPr lang="en-US" dirty="0"/>
              <a:t>Arrears clearance</a:t>
            </a:r>
          </a:p>
          <a:p>
            <a:pPr marL="228600" lvl="2" indent="-228600">
              <a:spcBef>
                <a:spcPts val="700"/>
              </a:spcBef>
              <a:buFont typeface="Wingdings 2" pitchFamily="18" charset="2"/>
              <a:buAutoNum type="arabicPeriod"/>
              <a:tabLst>
                <a:tab pos="228600" algn="l"/>
                <a:tab pos="4572000" algn="r"/>
              </a:tabLst>
            </a:pPr>
            <a:r>
              <a:rPr lang="en-US" dirty="0"/>
              <a:t>Economic overview </a:t>
            </a:r>
          </a:p>
          <a:p>
            <a:pPr marL="228600" lvl="2" indent="-228600">
              <a:spcBef>
                <a:spcPts val="700"/>
              </a:spcBef>
              <a:buFont typeface="Wingdings 2" pitchFamily="18" charset="2"/>
              <a:buAutoNum type="arabicPeriod"/>
              <a:tabLst>
                <a:tab pos="228600" algn="l"/>
                <a:tab pos="4572000" algn="r"/>
              </a:tabLst>
            </a:pPr>
            <a:r>
              <a:rPr lang="en-US" dirty="0"/>
              <a:t>Budget framework</a:t>
            </a:r>
          </a:p>
          <a:p>
            <a:pPr marL="228600" lvl="2" indent="-228600">
              <a:spcBef>
                <a:spcPts val="700"/>
              </a:spcBef>
              <a:buFont typeface="Wingdings 2" pitchFamily="18" charset="2"/>
              <a:buAutoNum type="arabicPeriod"/>
              <a:tabLst>
                <a:tab pos="228600" algn="l"/>
                <a:tab pos="4572000" algn="r"/>
              </a:tabLst>
            </a:pPr>
            <a:r>
              <a:rPr lang="en-US" dirty="0"/>
              <a:t>Revitalising agriculture</a:t>
            </a:r>
          </a:p>
          <a:p>
            <a:pPr marL="228600" lvl="2" indent="-228600">
              <a:spcBef>
                <a:spcPts val="700"/>
              </a:spcBef>
              <a:buFont typeface="Wingdings 2" pitchFamily="18" charset="2"/>
              <a:buAutoNum type="arabicPeriod"/>
              <a:tabLst>
                <a:tab pos="228600" algn="l"/>
                <a:tab pos="4572000" algn="r"/>
              </a:tabLst>
            </a:pPr>
            <a:r>
              <a:rPr lang="en-US" dirty="0"/>
              <a:t>Advancing beneficiation/value addition</a:t>
            </a:r>
          </a:p>
          <a:p>
            <a:pPr marL="228600" lvl="2" indent="-228600">
              <a:spcBef>
                <a:spcPts val="700"/>
              </a:spcBef>
              <a:buFont typeface="Wingdings 2" pitchFamily="18" charset="2"/>
              <a:buAutoNum type="arabicPeriod"/>
              <a:tabLst>
                <a:tab pos="228600" algn="l"/>
                <a:tab pos="4572000" algn="r"/>
              </a:tabLst>
            </a:pPr>
            <a:r>
              <a:rPr lang="en-US" dirty="0"/>
              <a:t>Encouraging private sector investment</a:t>
            </a:r>
          </a:p>
          <a:p>
            <a:pPr marL="228600" lvl="2" indent="-228600">
              <a:spcBef>
                <a:spcPts val="700"/>
              </a:spcBef>
              <a:buFont typeface="Wingdings 2" pitchFamily="18" charset="2"/>
              <a:buAutoNum type="arabicPeriod"/>
              <a:tabLst>
                <a:tab pos="228600" algn="l"/>
                <a:tab pos="4572000" algn="r"/>
              </a:tabLst>
            </a:pPr>
            <a:r>
              <a:rPr lang="en-US" dirty="0"/>
              <a:t>Unlocking the potential of SMEs</a:t>
            </a:r>
          </a:p>
          <a:p>
            <a:pPr marL="228600" lvl="2" indent="-228600">
              <a:spcBef>
                <a:spcPts val="700"/>
              </a:spcBef>
              <a:buFont typeface="Wingdings 2" pitchFamily="18" charset="2"/>
              <a:buAutoNum type="arabicPeriod"/>
              <a:tabLst>
                <a:tab pos="228600" algn="l"/>
                <a:tab pos="4572000" algn="r"/>
              </a:tabLst>
            </a:pPr>
            <a:r>
              <a:rPr lang="en-US" dirty="0"/>
              <a:t>Infrastructure development &amp; utilities</a:t>
            </a:r>
          </a:p>
          <a:p>
            <a:pPr marL="228600" lvl="2" indent="-228600">
              <a:spcBef>
                <a:spcPts val="700"/>
              </a:spcBef>
              <a:buFont typeface="Wingdings 2" pitchFamily="18" charset="2"/>
              <a:buAutoNum type="arabicPeriod"/>
              <a:tabLst>
                <a:tab pos="228600" algn="l"/>
                <a:tab pos="4572000" algn="r"/>
              </a:tabLst>
            </a:pPr>
            <a:r>
              <a:rPr lang="en-US" dirty="0"/>
              <a:t>Social services</a:t>
            </a:r>
          </a:p>
          <a:p>
            <a:pPr marL="228600" lvl="2" indent="-228600">
              <a:spcBef>
                <a:spcPts val="700"/>
              </a:spcBef>
              <a:buFont typeface="Wingdings 2" pitchFamily="18" charset="2"/>
              <a:buAutoNum type="arabicPeriod"/>
              <a:tabLst>
                <a:tab pos="228600" algn="l"/>
                <a:tab pos="4572000" algn="r"/>
              </a:tabLst>
            </a:pPr>
            <a:r>
              <a:rPr lang="en-US" dirty="0"/>
              <a:t>Financial sector stability</a:t>
            </a:r>
          </a:p>
          <a:p>
            <a:pPr marL="228600" lvl="2" indent="-228600">
              <a:spcBef>
                <a:spcPts val="700"/>
              </a:spcBef>
              <a:buFont typeface="Wingdings 2" pitchFamily="18" charset="2"/>
              <a:buAutoNum type="arabicPeriod"/>
              <a:tabLst>
                <a:tab pos="228600" algn="l"/>
                <a:tab pos="4572000" algn="r"/>
              </a:tabLst>
            </a:pPr>
            <a:r>
              <a:rPr lang="en-US" dirty="0"/>
              <a:t>Government finances</a:t>
            </a:r>
          </a:p>
          <a:p>
            <a:pPr marL="228600" lvl="2" indent="-228600">
              <a:spcBef>
                <a:spcPts val="700"/>
              </a:spcBef>
              <a:buFont typeface="Wingdings 2" pitchFamily="18" charset="2"/>
              <a:buAutoNum type="arabicPeriod"/>
              <a:tabLst>
                <a:tab pos="228600" algn="l"/>
                <a:tab pos="4572000" algn="r"/>
              </a:tabLst>
            </a:pPr>
            <a:r>
              <a:rPr lang="en-US" dirty="0"/>
              <a:t>Revenue measures</a:t>
            </a:r>
          </a:p>
          <a:p>
            <a:pPr marL="0" lvl="2" indent="0">
              <a:spcBef>
                <a:spcPts val="700"/>
              </a:spcBef>
              <a:buNone/>
              <a:tabLst>
                <a:tab pos="228600" algn="l"/>
                <a:tab pos="4572000" algn="r"/>
              </a:tabLst>
            </a:pPr>
            <a:r>
              <a:rPr lang="en-ZW" dirty="0" smtClean="0"/>
              <a:t>	 	</a:t>
            </a:r>
          </a:p>
          <a:p>
            <a:pPr>
              <a:spcBef>
                <a:spcPts val="700"/>
              </a:spcBef>
              <a:tabLst>
                <a:tab pos="4572000" algn="r"/>
              </a:tabLst>
            </a:pPr>
            <a:r>
              <a:rPr lang="en-ZW" dirty="0" smtClean="0"/>
              <a:t>	</a:t>
            </a:r>
          </a:p>
          <a:p>
            <a:pPr marL="228600" lvl="2" indent="-228600">
              <a:spcBef>
                <a:spcPts val="700"/>
              </a:spcBef>
              <a:buFont typeface="+mj-lt"/>
              <a:buAutoNum type="arabicPeriod"/>
              <a:tabLst>
                <a:tab pos="4572000" algn="r"/>
              </a:tabLst>
            </a:pPr>
            <a:endParaRPr lang="en-GB" dirty="0" smtClean="0"/>
          </a:p>
        </p:txBody>
      </p:sp>
      <p:sp>
        <p:nvSpPr>
          <p:cNvPr id="2" name="TextBox 1"/>
          <p:cNvSpPr txBox="1"/>
          <p:nvPr/>
        </p:nvSpPr>
        <p:spPr>
          <a:xfrm>
            <a:off x="8726308" y="6561351"/>
            <a:ext cx="165646" cy="246221"/>
          </a:xfrm>
          <a:prstGeom prst="rect">
            <a:avLst/>
          </a:prstGeom>
          <a:solidFill>
            <a:schemeClr val="bg1"/>
          </a:solidFill>
        </p:spPr>
        <p:txBody>
          <a:bodyPr wrap="square" rtlCol="0">
            <a:spAutoFit/>
          </a:bodyPr>
          <a:lstStyle/>
          <a:p>
            <a:endParaRPr lang="en-ZW" sz="1000" dirty="0" smtClean="0">
              <a:solidFill>
                <a:srgbClr val="000000"/>
              </a:solidFill>
            </a:endParaRPr>
          </a:p>
        </p:txBody>
      </p:sp>
      <p:pic>
        <p:nvPicPr>
          <p:cNvPr id="7" name="Picture 2" descr="J:\AA Clients\G\Grant Thornton Camelsa\2013 Material\2014 profile\iMAGES\SECTION 2.png"/>
          <p:cNvPicPr>
            <a:picLocks noChangeAspect="1" noChangeArrowheads="1"/>
          </p:cNvPicPr>
          <p:nvPr/>
        </p:nvPicPr>
        <p:blipFill>
          <a:blip r:embed="rId3" cstate="print"/>
          <a:srcRect/>
          <a:stretch>
            <a:fillRect/>
          </a:stretch>
        </p:blipFill>
        <p:spPr bwMode="auto">
          <a:xfrm flipV="1">
            <a:off x="4267943" y="1324567"/>
            <a:ext cx="4859742" cy="3291840"/>
          </a:xfrm>
          <a:prstGeom prst="rect">
            <a:avLst/>
          </a:prstGeom>
          <a:noFill/>
        </p:spPr>
      </p:pic>
      <p:sp>
        <p:nvSpPr>
          <p:cNvPr id="8" name="TextBox 7"/>
          <p:cNvSpPr txBox="1"/>
          <p:nvPr/>
        </p:nvSpPr>
        <p:spPr>
          <a:xfrm>
            <a:off x="4430515" y="5313111"/>
            <a:ext cx="4552595" cy="923330"/>
          </a:xfrm>
          <a:prstGeom prst="rect">
            <a:avLst/>
          </a:prstGeom>
          <a:noFill/>
        </p:spPr>
        <p:txBody>
          <a:bodyPr wrap="square" rtlCol="0">
            <a:spAutoFit/>
          </a:bodyPr>
          <a:lstStyle/>
          <a:p>
            <a:pPr algn="just"/>
            <a:r>
              <a:rPr lang="en-ZW" sz="900" b="1" dirty="0" smtClean="0">
                <a:solidFill>
                  <a:srgbClr val="000000"/>
                </a:solidFill>
              </a:rPr>
              <a:t>Disclaimer:</a:t>
            </a:r>
          </a:p>
          <a:p>
            <a:pPr algn="just"/>
            <a:r>
              <a:rPr lang="en-ZW" sz="900" dirty="0" smtClean="0">
                <a:solidFill>
                  <a:srgbClr val="000000"/>
                </a:solidFill>
              </a:rPr>
              <a:t>The </a:t>
            </a:r>
            <a:r>
              <a:rPr lang="en-ZW" sz="900" dirty="0">
                <a:solidFill>
                  <a:srgbClr val="000000"/>
                </a:solidFill>
              </a:rPr>
              <a:t>contents of this budget brief </a:t>
            </a:r>
            <a:r>
              <a:rPr lang="en-ZW" sz="900" dirty="0" smtClean="0">
                <a:solidFill>
                  <a:srgbClr val="000000"/>
                </a:solidFill>
              </a:rPr>
              <a:t>have </a:t>
            </a:r>
            <a:r>
              <a:rPr lang="en-ZW" sz="900" dirty="0">
                <a:solidFill>
                  <a:srgbClr val="000000"/>
                </a:solidFill>
              </a:rPr>
              <a:t>been </a:t>
            </a:r>
            <a:r>
              <a:rPr lang="en-ZW" sz="900" dirty="0" smtClean="0">
                <a:solidFill>
                  <a:srgbClr val="000000"/>
                </a:solidFill>
              </a:rPr>
              <a:t> produced </a:t>
            </a:r>
            <a:r>
              <a:rPr lang="en-ZW" sz="900" dirty="0">
                <a:solidFill>
                  <a:srgbClr val="000000"/>
                </a:solidFill>
              </a:rPr>
              <a:t>for information purposes only.  No </a:t>
            </a:r>
            <a:r>
              <a:rPr lang="en-ZW" sz="900" dirty="0" smtClean="0">
                <a:solidFill>
                  <a:srgbClr val="000000"/>
                </a:solidFill>
              </a:rPr>
              <a:t>reader </a:t>
            </a:r>
            <a:r>
              <a:rPr lang="en-ZW" sz="900" dirty="0">
                <a:solidFill>
                  <a:srgbClr val="000000"/>
                </a:solidFill>
              </a:rPr>
              <a:t>should act on the basis of any </a:t>
            </a:r>
            <a:r>
              <a:rPr lang="en-ZW" sz="900" dirty="0" smtClean="0">
                <a:solidFill>
                  <a:srgbClr val="000000"/>
                </a:solidFill>
              </a:rPr>
              <a:t>statement </a:t>
            </a:r>
            <a:r>
              <a:rPr lang="en-ZW" sz="900" dirty="0">
                <a:solidFill>
                  <a:srgbClr val="000000"/>
                </a:solidFill>
              </a:rPr>
              <a:t>contained herein </a:t>
            </a:r>
            <a:r>
              <a:rPr lang="en-ZW" sz="900" dirty="0" smtClean="0">
                <a:solidFill>
                  <a:srgbClr val="000000"/>
                </a:solidFill>
              </a:rPr>
              <a:t>without seeking </a:t>
            </a:r>
            <a:r>
              <a:rPr lang="en-ZW" sz="900" dirty="0">
                <a:solidFill>
                  <a:srgbClr val="000000"/>
                </a:solidFill>
              </a:rPr>
              <a:t>professional advice.  Whilst all efforts </a:t>
            </a:r>
            <a:r>
              <a:rPr lang="en-ZW" sz="900" dirty="0" smtClean="0">
                <a:solidFill>
                  <a:srgbClr val="000000"/>
                </a:solidFill>
              </a:rPr>
              <a:t>have </a:t>
            </a:r>
            <a:r>
              <a:rPr lang="en-ZW" sz="900" dirty="0">
                <a:solidFill>
                  <a:srgbClr val="000000"/>
                </a:solidFill>
              </a:rPr>
              <a:t>been made as regards accuracy of </a:t>
            </a:r>
            <a:r>
              <a:rPr lang="en-ZW" sz="900" dirty="0" smtClean="0">
                <a:solidFill>
                  <a:srgbClr val="000000"/>
                </a:solidFill>
              </a:rPr>
              <a:t> information </a:t>
            </a:r>
            <a:r>
              <a:rPr lang="en-ZW" sz="900" dirty="0">
                <a:solidFill>
                  <a:srgbClr val="000000"/>
                </a:solidFill>
              </a:rPr>
              <a:t>contained in this document</a:t>
            </a:r>
            <a:r>
              <a:rPr lang="en-ZW" sz="900" dirty="0" smtClean="0">
                <a:solidFill>
                  <a:srgbClr val="000000"/>
                </a:solidFill>
              </a:rPr>
              <a:t>, no </a:t>
            </a:r>
            <a:r>
              <a:rPr lang="en-ZW" sz="900" dirty="0">
                <a:solidFill>
                  <a:srgbClr val="000000"/>
                </a:solidFill>
              </a:rPr>
              <a:t>responsibility is accepted for any errors </a:t>
            </a:r>
            <a:r>
              <a:rPr lang="en-ZW" sz="900" dirty="0" smtClean="0">
                <a:solidFill>
                  <a:srgbClr val="000000"/>
                </a:solidFill>
              </a:rPr>
              <a:t>and </a:t>
            </a:r>
            <a:r>
              <a:rPr lang="en-ZW" sz="900" dirty="0">
                <a:solidFill>
                  <a:srgbClr val="000000"/>
                </a:solidFill>
              </a:rPr>
              <a:t>omissions.  Neither part of, nor the </a:t>
            </a:r>
            <a:r>
              <a:rPr lang="en-ZW" sz="900" dirty="0" smtClean="0">
                <a:solidFill>
                  <a:srgbClr val="000000"/>
                </a:solidFill>
              </a:rPr>
              <a:t>whole </a:t>
            </a:r>
            <a:r>
              <a:rPr lang="en-ZW" sz="900" dirty="0">
                <a:solidFill>
                  <a:srgbClr val="000000"/>
                </a:solidFill>
              </a:rPr>
              <a:t>of this document, should be </a:t>
            </a:r>
            <a:r>
              <a:rPr lang="en-ZW" sz="900" dirty="0" smtClean="0">
                <a:solidFill>
                  <a:srgbClr val="000000"/>
                </a:solidFill>
              </a:rPr>
              <a:t>reproduced </a:t>
            </a:r>
            <a:r>
              <a:rPr lang="en-ZW" sz="900" dirty="0">
                <a:solidFill>
                  <a:srgbClr val="000000"/>
                </a:solidFill>
              </a:rPr>
              <a:t>without obtaining the </a:t>
            </a:r>
            <a:r>
              <a:rPr lang="en-ZW" sz="900" dirty="0" smtClean="0">
                <a:solidFill>
                  <a:srgbClr val="000000"/>
                </a:solidFill>
              </a:rPr>
              <a:t>prior permission </a:t>
            </a:r>
            <a:r>
              <a:rPr lang="en-ZW" sz="900" dirty="0">
                <a:solidFill>
                  <a:srgbClr val="000000"/>
                </a:solidFill>
              </a:rPr>
              <a:t>of Grant </a:t>
            </a:r>
            <a:r>
              <a:rPr lang="en-ZW" sz="900" dirty="0" smtClean="0">
                <a:solidFill>
                  <a:srgbClr val="000000"/>
                </a:solidFill>
              </a:rPr>
              <a:t>Thornton. </a:t>
            </a: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p:cNvSpPr txBox="1">
            <a:spLocks/>
          </p:cNvSpPr>
          <p:nvPr/>
        </p:nvSpPr>
        <p:spPr>
          <a:xfrm>
            <a:off x="273049" y="1295400"/>
            <a:ext cx="8108950" cy="4832092"/>
          </a:xfrm>
          <a:prstGeom prst="rect">
            <a:avLst/>
          </a:prstGeom>
        </p:spPr>
        <p:txBody>
          <a:bodyPr vert="horz" lIns="0" tIns="45720" rIns="0" bIns="45720" rtlCol="0" anchor="ctr">
            <a:sp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2">
              <a:spcBef>
                <a:spcPct val="0"/>
              </a:spcBef>
            </a:pPr>
            <a:r>
              <a:rPr lang="en-ZW" sz="1100" dirty="0" smtClean="0">
                <a:solidFill>
                  <a:srgbClr val="7030A0"/>
                </a:solidFill>
                <a:latin typeface="Arial Black" panose="020B0A04020102020204" pitchFamily="34" charset="0"/>
              </a:rPr>
              <a:t>Education</a:t>
            </a:r>
            <a:endParaRPr lang="en-ZW" sz="1100" dirty="0">
              <a:solidFill>
                <a:srgbClr val="7030A0"/>
              </a:solidFill>
              <a:latin typeface="Arial Black" panose="020B0A04020102020204" pitchFamily="34" charset="0"/>
            </a:endParaRPr>
          </a:p>
          <a:p>
            <a:pPr marL="285750" lvl="2" indent="-285750" algn="just">
              <a:spcBef>
                <a:spcPct val="0"/>
              </a:spcBef>
              <a:buFont typeface="Arial" panose="020B0604020202020204" pitchFamily="34" charset="0"/>
              <a:buChar char="•"/>
            </a:pPr>
            <a:r>
              <a:rPr lang="en-US" sz="1100" dirty="0">
                <a:latin typeface="Garamond" panose="02020404030301010803" pitchFamily="18" charset="0"/>
              </a:rPr>
              <a:t>The support under the Education Development Fund being administered by UNICEF is projected at </a:t>
            </a:r>
            <a:r>
              <a:rPr lang="en-US" sz="1100" dirty="0" smtClean="0">
                <a:latin typeface="Garamond" panose="02020404030301010803" pitchFamily="18" charset="0"/>
              </a:rPr>
              <a:t>USD 24.4 </a:t>
            </a:r>
            <a:r>
              <a:rPr lang="en-US" sz="1100" dirty="0">
                <a:latin typeface="Garamond" panose="02020404030301010803" pitchFamily="18" charset="0"/>
              </a:rPr>
              <a:t>million for 2016. </a:t>
            </a:r>
          </a:p>
          <a:p>
            <a:pPr marL="285750" lvl="2" indent="-285750" algn="just">
              <a:spcBef>
                <a:spcPct val="0"/>
              </a:spcBef>
              <a:buFont typeface="Arial" panose="020B0604020202020204" pitchFamily="34" charset="0"/>
              <a:buChar char="•"/>
            </a:pPr>
            <a:r>
              <a:rPr lang="en-ZW" sz="1100" dirty="0">
                <a:latin typeface="Garamond" panose="02020404030301010803" pitchFamily="18" charset="0"/>
              </a:rPr>
              <a:t>It has been proposed to allocate </a:t>
            </a:r>
            <a:r>
              <a:rPr lang="en-ZW" sz="1100" dirty="0" smtClean="0">
                <a:latin typeface="Garamond" panose="02020404030301010803" pitchFamily="18" charset="0"/>
              </a:rPr>
              <a:t>USD525 </a:t>
            </a:r>
            <a:r>
              <a:rPr lang="en-ZW" sz="1100" dirty="0">
                <a:latin typeface="Garamond" panose="02020404030301010803" pitchFamily="18" charset="0"/>
              </a:rPr>
              <a:t>000 to support the implementation of the curricula blueprint approved by Cabinet in September 2015.</a:t>
            </a:r>
          </a:p>
          <a:p>
            <a:pPr marL="285750" lvl="2" indent="-285750" algn="just">
              <a:spcBef>
                <a:spcPct val="0"/>
              </a:spcBef>
              <a:buFont typeface="Arial" panose="020B0604020202020204" pitchFamily="34" charset="0"/>
              <a:buChar char="•"/>
            </a:pPr>
            <a:r>
              <a:rPr lang="en-ZW" sz="1100" dirty="0">
                <a:latin typeface="Garamond" panose="02020404030301010803" pitchFamily="18" charset="0"/>
              </a:rPr>
              <a:t>USD 535 000 has been proposed towards Teacher Capacity Development Programme.</a:t>
            </a:r>
          </a:p>
          <a:p>
            <a:pPr marL="285750" lvl="2" indent="-285750" algn="just">
              <a:spcBef>
                <a:spcPct val="0"/>
              </a:spcBef>
              <a:buFont typeface="Arial" panose="020B0604020202020204" pitchFamily="34" charset="0"/>
              <a:buChar char="•"/>
            </a:pPr>
            <a:r>
              <a:rPr lang="en-US" sz="1100" dirty="0">
                <a:latin typeface="Garamond" panose="02020404030301010803" pitchFamily="18" charset="0"/>
              </a:rPr>
              <a:t>For Early Childhood Development, USD525 000 has been proposed towards the procurement of teaching and learning materials, USD245 000 for supervision and monitoring activities  and </a:t>
            </a:r>
            <a:r>
              <a:rPr lang="en-US" sz="1100" dirty="0" smtClean="0">
                <a:latin typeface="Garamond" panose="02020404030301010803" pitchFamily="18" charset="0"/>
              </a:rPr>
              <a:t>USD1.36 </a:t>
            </a:r>
            <a:r>
              <a:rPr lang="en-US" sz="1100" dirty="0">
                <a:latin typeface="Garamond" panose="02020404030301010803" pitchFamily="18" charset="0"/>
              </a:rPr>
              <a:t>million for the construction of more age appropriate infrastructure. </a:t>
            </a:r>
          </a:p>
          <a:p>
            <a:pPr marL="285750" lvl="2" indent="-285750" algn="just">
              <a:spcBef>
                <a:spcPct val="0"/>
              </a:spcBef>
              <a:buFont typeface="Arial" panose="020B0604020202020204" pitchFamily="34" charset="0"/>
              <a:buChar char="•"/>
            </a:pPr>
            <a:r>
              <a:rPr lang="en-US" sz="1100" dirty="0" smtClean="0">
                <a:latin typeface="Garamond" panose="02020404030301010803" pitchFamily="18" charset="0"/>
              </a:rPr>
              <a:t>The </a:t>
            </a:r>
            <a:r>
              <a:rPr lang="en-US" sz="1100" dirty="0">
                <a:latin typeface="Garamond" panose="02020404030301010803" pitchFamily="18" charset="0"/>
              </a:rPr>
              <a:t>Government has proposed to float an infrastructure bond to be underwritten by School Development Association levies estimated to be </a:t>
            </a:r>
            <a:r>
              <a:rPr lang="en-US" sz="1100" dirty="0" smtClean="0">
                <a:latin typeface="Garamond" panose="02020404030301010803" pitchFamily="18" charset="0"/>
              </a:rPr>
              <a:t>USD30 </a:t>
            </a:r>
            <a:r>
              <a:rPr lang="en-US" sz="1100" dirty="0">
                <a:latin typeface="Garamond" panose="02020404030301010803" pitchFamily="18" charset="0"/>
              </a:rPr>
              <a:t>million per term </a:t>
            </a:r>
            <a:r>
              <a:rPr lang="en-US" sz="1100" dirty="0" smtClean="0">
                <a:latin typeface="Garamond" panose="02020404030301010803" pitchFamily="18" charset="0"/>
              </a:rPr>
              <a:t>for </a:t>
            </a:r>
            <a:r>
              <a:rPr lang="en-US" sz="1100" dirty="0">
                <a:latin typeface="Garamond" panose="02020404030301010803" pitchFamily="18" charset="0"/>
              </a:rPr>
              <a:t>Junior and Secondary </a:t>
            </a:r>
            <a:r>
              <a:rPr lang="en-US" sz="1100" dirty="0" smtClean="0">
                <a:latin typeface="Garamond" panose="02020404030301010803" pitchFamily="18" charset="0"/>
              </a:rPr>
              <a:t>Education.  </a:t>
            </a:r>
            <a:endParaRPr lang="en-US" sz="1100" dirty="0">
              <a:latin typeface="Garamond" panose="02020404030301010803" pitchFamily="18" charset="0"/>
            </a:endParaRPr>
          </a:p>
          <a:p>
            <a:pPr marL="285750" lvl="2" indent="-285750" algn="just">
              <a:spcBef>
                <a:spcPct val="0"/>
              </a:spcBef>
              <a:buFont typeface="Arial" panose="020B0604020202020204" pitchFamily="34" charset="0"/>
              <a:buChar char="•"/>
            </a:pPr>
            <a:r>
              <a:rPr lang="en-US" sz="1100" dirty="0">
                <a:latin typeface="Garamond" panose="02020404030301010803" pitchFamily="18" charset="0"/>
              </a:rPr>
              <a:t>It has been proposed to allocate </a:t>
            </a:r>
            <a:r>
              <a:rPr lang="en-US" sz="1100" dirty="0" smtClean="0">
                <a:latin typeface="Garamond" panose="02020404030301010803" pitchFamily="18" charset="0"/>
              </a:rPr>
              <a:t>USD3.9 </a:t>
            </a:r>
            <a:r>
              <a:rPr lang="en-US" sz="1100" dirty="0">
                <a:latin typeface="Garamond" panose="02020404030301010803" pitchFamily="18" charset="0"/>
              </a:rPr>
              <a:t>million towards infrastructure development across </a:t>
            </a:r>
            <a:r>
              <a:rPr lang="en-US" sz="1100" dirty="0" smtClean="0">
                <a:latin typeface="Garamond" panose="02020404030301010803" pitchFamily="18" charset="0"/>
              </a:rPr>
              <a:t>junior </a:t>
            </a:r>
            <a:r>
              <a:rPr lang="en-US" sz="1100" dirty="0">
                <a:latin typeface="Garamond" panose="02020404030301010803" pitchFamily="18" charset="0"/>
              </a:rPr>
              <a:t>and secondary schools.</a:t>
            </a:r>
          </a:p>
          <a:p>
            <a:pPr marL="285750" lvl="2" indent="-285750" algn="just">
              <a:spcBef>
                <a:spcPct val="0"/>
              </a:spcBef>
              <a:buFont typeface="Arial" panose="020B0604020202020204" pitchFamily="34" charset="0"/>
              <a:buChar char="•"/>
            </a:pPr>
            <a:r>
              <a:rPr lang="en-US" sz="1100" dirty="0" smtClean="0">
                <a:latin typeface="Garamond" panose="02020404030301010803" pitchFamily="18" charset="0"/>
              </a:rPr>
              <a:t>USD2.7 </a:t>
            </a:r>
            <a:r>
              <a:rPr lang="en-US" sz="1100" dirty="0">
                <a:latin typeface="Garamond" panose="02020404030301010803" pitchFamily="18" charset="0"/>
              </a:rPr>
              <a:t>million has been proposed towards procurement of teaching and learning materials as well supporting schools’ supervision and </a:t>
            </a:r>
            <a:r>
              <a:rPr lang="en-US" sz="1100" dirty="0" smtClean="0">
                <a:latin typeface="Garamond" panose="02020404030301010803" pitchFamily="18" charset="0"/>
              </a:rPr>
              <a:t>monitoring activities.</a:t>
            </a:r>
          </a:p>
          <a:p>
            <a:pPr marL="285750" lvl="2" indent="-285750" algn="just">
              <a:spcBef>
                <a:spcPct val="0"/>
              </a:spcBef>
              <a:buFont typeface="Arial" panose="020B0604020202020204" pitchFamily="34" charset="0"/>
              <a:buChar char="•"/>
            </a:pPr>
            <a:r>
              <a:rPr lang="en-GB" sz="1100" dirty="0" smtClean="0">
                <a:latin typeface="Garamond" panose="02020404030301010803" pitchFamily="18" charset="0"/>
              </a:rPr>
              <a:t>For Higher and Tertiary Institutions, Government has proposed to pursue arrangements for the financing of infrastructure through issuance of an infrastructure bond, to be underwritten by rentals paid by students and staff.</a:t>
            </a:r>
          </a:p>
          <a:p>
            <a:pPr marL="285750" lvl="2" indent="-285750" algn="just">
              <a:spcBef>
                <a:spcPct val="0"/>
              </a:spcBef>
              <a:buFont typeface="Arial" panose="020B0604020202020204" pitchFamily="34" charset="0"/>
              <a:buChar char="•"/>
            </a:pPr>
            <a:endParaRPr lang="en-GB" sz="1100" dirty="0">
              <a:latin typeface="Garamond" panose="02020404030301010803" pitchFamily="18" charset="0"/>
            </a:endParaRPr>
          </a:p>
          <a:p>
            <a:pPr marL="0" lvl="2">
              <a:spcBef>
                <a:spcPct val="0"/>
              </a:spcBef>
            </a:pPr>
            <a:r>
              <a:rPr lang="en-GB" sz="1100" dirty="0">
                <a:solidFill>
                  <a:srgbClr val="7030A0"/>
                </a:solidFill>
                <a:latin typeface="Arial Black" panose="020B0A04020102020204" pitchFamily="34" charset="0"/>
              </a:rPr>
              <a:t>Health</a:t>
            </a:r>
          </a:p>
          <a:p>
            <a:pPr marL="285750" lvl="2" indent="-285750" algn="just">
              <a:spcBef>
                <a:spcPct val="0"/>
              </a:spcBef>
              <a:buFont typeface="Arial" panose="020B0604020202020204" pitchFamily="34" charset="0"/>
              <a:buChar char="•"/>
            </a:pPr>
            <a:r>
              <a:rPr lang="en-GB" sz="1100" dirty="0">
                <a:solidFill>
                  <a:prstClr val="black"/>
                </a:solidFill>
                <a:latin typeface="Garamond" panose="02020404030301010803" pitchFamily="18" charset="0"/>
              </a:rPr>
              <a:t>It has been proposed to allocate USD1 million in support of the Malaria Indoor Residual Spraying programme, as well as Pre-elimination of Malaria programme, covering the malaria prone zones.</a:t>
            </a:r>
          </a:p>
          <a:p>
            <a:pPr marL="285750" lvl="2" indent="-285750" algn="just">
              <a:spcBef>
                <a:spcPct val="0"/>
              </a:spcBef>
              <a:buFont typeface="Arial" panose="020B0604020202020204" pitchFamily="34" charset="0"/>
              <a:buChar char="•"/>
            </a:pPr>
            <a:r>
              <a:rPr lang="en-GB" sz="1100" dirty="0">
                <a:solidFill>
                  <a:prstClr val="black"/>
                </a:solidFill>
                <a:latin typeface="Garamond" panose="02020404030301010803" pitchFamily="18" charset="0"/>
              </a:rPr>
              <a:t>USD1.5 million has been allocated towards improving the capacity of public health facilities </a:t>
            </a:r>
            <a:r>
              <a:rPr lang="en-US" sz="1100" dirty="0">
                <a:solidFill>
                  <a:prstClr val="black"/>
                </a:solidFill>
                <a:latin typeface="Garamond" panose="02020404030301010803" pitchFamily="18" charset="0"/>
              </a:rPr>
              <a:t>to screen and diagnose Non-Communicable diseases and conditions.</a:t>
            </a:r>
            <a:r>
              <a:rPr lang="en-GB" sz="1100" dirty="0">
                <a:solidFill>
                  <a:prstClr val="black"/>
                </a:solidFill>
                <a:latin typeface="Garamond" panose="02020404030301010803" pitchFamily="18" charset="0"/>
              </a:rPr>
              <a:t> </a:t>
            </a:r>
          </a:p>
          <a:p>
            <a:pPr marL="285750" lvl="2" indent="-285750" algn="just">
              <a:spcBef>
                <a:spcPct val="0"/>
              </a:spcBef>
              <a:buFont typeface="Arial" panose="020B0604020202020204" pitchFamily="34" charset="0"/>
              <a:buChar char="•"/>
            </a:pPr>
            <a:r>
              <a:rPr lang="en-GB" sz="1100" dirty="0">
                <a:solidFill>
                  <a:prstClr val="black"/>
                </a:solidFill>
                <a:latin typeface="Garamond" panose="02020404030301010803" pitchFamily="18" charset="0"/>
              </a:rPr>
              <a:t>For Primary Health Care, USD7 million has been allocated towards </a:t>
            </a:r>
            <a:r>
              <a:rPr lang="en-US" sz="1100" dirty="0">
                <a:solidFill>
                  <a:prstClr val="black"/>
                </a:solidFill>
                <a:latin typeface="Garamond" panose="02020404030301010803" pitchFamily="18" charset="0"/>
              </a:rPr>
              <a:t>low cost high impact primary care interventions which focus on community health and preventive care whilst an additional USD575 000 will be allocated towards the construction of five rural health centers. </a:t>
            </a:r>
          </a:p>
          <a:p>
            <a:pPr marL="285750" lvl="2" indent="-285750" algn="just">
              <a:spcBef>
                <a:spcPct val="0"/>
              </a:spcBef>
              <a:buFont typeface="Arial" panose="020B0604020202020204" pitchFamily="34" charset="0"/>
              <a:buChar char="•"/>
            </a:pPr>
            <a:r>
              <a:rPr lang="en-US" sz="1100" dirty="0">
                <a:solidFill>
                  <a:prstClr val="black"/>
                </a:solidFill>
                <a:latin typeface="Garamond" panose="02020404030301010803" pitchFamily="18" charset="0"/>
              </a:rPr>
              <a:t>USD13.7 million has been allocated towards the provision of medical services.</a:t>
            </a:r>
          </a:p>
          <a:p>
            <a:pPr marL="285750" lvl="2" indent="-285750" algn="just">
              <a:spcBef>
                <a:spcPct val="0"/>
              </a:spcBef>
              <a:buFont typeface="Arial" panose="020B0604020202020204" pitchFamily="34" charset="0"/>
              <a:buChar char="•"/>
            </a:pPr>
            <a:r>
              <a:rPr lang="en-US" sz="1100" dirty="0">
                <a:solidFill>
                  <a:prstClr val="black"/>
                </a:solidFill>
                <a:latin typeface="Garamond" panose="02020404030301010803" pitchFamily="18" charset="0"/>
              </a:rPr>
              <a:t>USD23.2 million has been set aside for refurbishment of infrastructure and various construction works.</a:t>
            </a:r>
          </a:p>
          <a:p>
            <a:pPr marL="285750" lvl="2" indent="-285750" algn="just">
              <a:spcBef>
                <a:spcPct val="0"/>
              </a:spcBef>
              <a:buFont typeface="Arial" panose="020B0604020202020204" pitchFamily="34" charset="0"/>
              <a:buChar char="•"/>
            </a:pPr>
            <a:r>
              <a:rPr lang="en-US" sz="1100" dirty="0">
                <a:solidFill>
                  <a:prstClr val="black"/>
                </a:solidFill>
                <a:latin typeface="Garamond" panose="02020404030301010803" pitchFamily="18" charset="0"/>
              </a:rPr>
              <a:t>For medical equipment, USD10 million is expected to be disbursed in 2016 whilst another USD10 million has been allocated from tax revenues.</a:t>
            </a:r>
            <a:endParaRPr lang="en-ZW" sz="1100" dirty="0">
              <a:solidFill>
                <a:prstClr val="black"/>
              </a:solidFill>
              <a:latin typeface="Garamond" panose="02020404030301010803" pitchFamily="18" charset="0"/>
            </a:endParaRPr>
          </a:p>
          <a:p>
            <a:pPr marL="285750" lvl="2" indent="-285750" algn="just">
              <a:spcBef>
                <a:spcPct val="0"/>
              </a:spcBef>
              <a:buFont typeface="Arial" panose="020B0604020202020204" pitchFamily="34" charset="0"/>
              <a:buChar char="•"/>
            </a:pPr>
            <a:r>
              <a:rPr lang="en-US" sz="1100" dirty="0">
                <a:solidFill>
                  <a:prstClr val="black"/>
                </a:solidFill>
                <a:latin typeface="Garamond" panose="02020404030301010803" pitchFamily="18" charset="0"/>
              </a:rPr>
              <a:t>USD75.8 million will be made available under the Health Development Fund, of which the EU will contribute USD59.2 million with the balance to be availed by other development partners i.e. Canada, DFID, Ireland Norway and Sweden.</a:t>
            </a:r>
          </a:p>
          <a:p>
            <a:pPr marL="285750" lvl="2" indent="-285750" algn="just">
              <a:spcBef>
                <a:spcPct val="0"/>
              </a:spcBef>
              <a:buFont typeface="Arial" panose="020B0604020202020204" pitchFamily="34" charset="0"/>
              <a:buChar char="•"/>
            </a:pPr>
            <a:endParaRPr lang="en-ZW" sz="1100" dirty="0" smtClean="0">
              <a:latin typeface="Garamond" panose="02020404030301010803" pitchFamily="18" charset="0"/>
            </a:endParaRPr>
          </a:p>
          <a:p>
            <a:pPr marL="0" lvl="2" algn="just"/>
            <a:endParaRPr lang="en-ZW" sz="1100" dirty="0">
              <a:latin typeface="Garamond" panose="02020404030301010803" pitchFamily="18" charset="0"/>
            </a:endParaRPr>
          </a:p>
        </p:txBody>
      </p:sp>
      <p:sp>
        <p:nvSpPr>
          <p:cNvPr id="5" name="Rectangle 18"/>
          <p:cNvSpPr>
            <a:spLocks noChangeArrowheads="1"/>
          </p:cNvSpPr>
          <p:nvPr>
            <p:custDataLst>
              <p:tags r:id="rId1"/>
            </p:custDataLst>
          </p:nvPr>
        </p:nvSpPr>
        <p:spPr bwMode="gray">
          <a:xfrm>
            <a:off x="273048" y="609600"/>
            <a:ext cx="8489951" cy="369332"/>
          </a:xfrm>
          <a:prstGeom prst="rect">
            <a:avLst/>
          </a:prstGeom>
          <a:solidFill>
            <a:srgbClr val="008000"/>
          </a:soli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spcBef>
                <a:spcPct val="0"/>
              </a:spcBef>
              <a:spcAft>
                <a:spcPct val="0"/>
              </a:spcAft>
            </a:pPr>
            <a:r>
              <a:rPr lang="en-ZW" sz="2400" dirty="0">
                <a:solidFill>
                  <a:schemeClr val="bg1"/>
                </a:solidFill>
                <a:latin typeface="Garamond" panose="02020404030301010803" pitchFamily="18" charset="0"/>
              </a:rPr>
              <a:t>Social services</a:t>
            </a:r>
            <a:endParaRPr lang="en-US" sz="2400" dirty="0">
              <a:solidFill>
                <a:schemeClr val="bg1"/>
              </a:solidFill>
              <a:latin typeface="Garamond" panose="02020404030301010803" pitchFamily="18"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43600"/>
            <a:ext cx="9144000" cy="793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8873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76800"/>
            <a:ext cx="914400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5"/>
          <p:cNvSpPr txBox="1">
            <a:spLocks/>
          </p:cNvSpPr>
          <p:nvPr/>
        </p:nvSpPr>
        <p:spPr>
          <a:xfrm>
            <a:off x="273049" y="914400"/>
            <a:ext cx="8108950" cy="5740033"/>
          </a:xfrm>
          <a:prstGeom prst="rect">
            <a:avLst/>
          </a:prstGeom>
        </p:spPr>
        <p:txBody>
          <a:bodyPr vert="horz" lIns="0" tIns="45720" rIns="0" bIns="45720" rtlCol="0" anchor="ctr">
            <a:sp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2" fontAlgn="base">
              <a:spcBef>
                <a:spcPct val="0"/>
              </a:spcBef>
            </a:pPr>
            <a:r>
              <a:rPr lang="en-US" sz="800" dirty="0">
                <a:solidFill>
                  <a:srgbClr val="7030A0"/>
                </a:solidFill>
                <a:latin typeface="Arial Black" panose="020B0A04020102020204" pitchFamily="34" charset="0"/>
              </a:rPr>
              <a:t>Financial sector legislation</a:t>
            </a:r>
          </a:p>
          <a:p>
            <a:pPr marL="171450" lvl="2" indent="-171450" algn="just" fontAlgn="base">
              <a:spcBef>
                <a:spcPct val="0"/>
              </a:spcBef>
              <a:buFont typeface="Arial" panose="020B0604020202020204" pitchFamily="34" charset="0"/>
              <a:buChar char="•"/>
            </a:pPr>
            <a:r>
              <a:rPr lang="en-US" sz="1100" dirty="0" smtClean="0">
                <a:latin typeface="Garamond" panose="02020404030301010803" pitchFamily="18" charset="0"/>
              </a:rPr>
              <a:t>Government </a:t>
            </a:r>
            <a:r>
              <a:rPr lang="en-US" sz="1100" dirty="0">
                <a:latin typeface="Garamond" panose="02020404030301010803" pitchFamily="18" charset="0"/>
              </a:rPr>
              <a:t>has </a:t>
            </a:r>
            <a:r>
              <a:rPr lang="en-US" sz="1100" dirty="0" smtClean="0">
                <a:latin typeface="Garamond" panose="02020404030301010803" pitchFamily="18" charset="0"/>
              </a:rPr>
              <a:t>approved </a:t>
            </a:r>
            <a:r>
              <a:rPr lang="en-US" sz="1100" dirty="0">
                <a:latin typeface="Garamond" panose="02020404030301010803" pitchFamily="18" charset="0"/>
              </a:rPr>
              <a:t>critical amendments to the Reserve Bank and Banking Acts, aimed at </a:t>
            </a:r>
            <a:r>
              <a:rPr lang="en-US" sz="1100" dirty="0" smtClean="0">
                <a:latin typeface="Garamond" panose="02020404030301010803" pitchFamily="18" charset="0"/>
              </a:rPr>
              <a:t>strengthening </a:t>
            </a:r>
            <a:r>
              <a:rPr lang="en-US" sz="1100" dirty="0">
                <a:latin typeface="Garamond" panose="02020404030301010803" pitchFamily="18" charset="0"/>
              </a:rPr>
              <a:t>the legal and regulatory </a:t>
            </a:r>
            <a:r>
              <a:rPr lang="en-US" sz="1100" dirty="0" smtClean="0">
                <a:latin typeface="Garamond" panose="02020404030301010803" pitchFamily="18" charset="0"/>
              </a:rPr>
              <a:t>framework.</a:t>
            </a:r>
            <a:endParaRPr lang="en-ZW" sz="1100" dirty="0">
              <a:latin typeface="Garamond" panose="02020404030301010803" pitchFamily="18" charset="0"/>
            </a:endParaRPr>
          </a:p>
          <a:p>
            <a:pPr marL="171450" lvl="2" indent="-171450" algn="just" fontAlgn="base">
              <a:spcBef>
                <a:spcPct val="0"/>
              </a:spcBef>
              <a:buFont typeface="Arial" panose="020B0604020202020204" pitchFamily="34" charset="0"/>
              <a:buChar char="•"/>
            </a:pPr>
            <a:r>
              <a:rPr lang="en-US" sz="1100" dirty="0" smtClean="0">
                <a:latin typeface="Garamond" panose="02020404030301010803" pitchFamily="18" charset="0"/>
              </a:rPr>
              <a:t>Government is also amending the Insurance </a:t>
            </a:r>
            <a:r>
              <a:rPr lang="en-US" sz="1100" dirty="0">
                <a:latin typeface="Garamond" panose="02020404030301010803" pitchFamily="18" charset="0"/>
              </a:rPr>
              <a:t>Act, Insurance and Pensions Commission Act; and the Pension and Provident Fund Act. </a:t>
            </a:r>
          </a:p>
          <a:p>
            <a:pPr marL="0" lvl="2" algn="just" fontAlgn="base">
              <a:spcBef>
                <a:spcPct val="0"/>
              </a:spcBef>
            </a:pPr>
            <a:endParaRPr lang="en-US" sz="1100" dirty="0">
              <a:latin typeface="Garamond" panose="02020404030301010803" pitchFamily="18" charset="0"/>
            </a:endParaRPr>
          </a:p>
          <a:p>
            <a:pPr marL="0" lvl="2" fontAlgn="base">
              <a:spcBef>
                <a:spcPct val="0"/>
              </a:spcBef>
            </a:pPr>
            <a:r>
              <a:rPr lang="en-US" sz="800" dirty="0">
                <a:solidFill>
                  <a:srgbClr val="7030A0"/>
                </a:solidFill>
                <a:latin typeface="Arial Black" panose="020B0A04020102020204" pitchFamily="34" charset="0"/>
              </a:rPr>
              <a:t>Resolution of Non-Performing Loans </a:t>
            </a:r>
          </a:p>
          <a:p>
            <a:pPr marL="171450" lvl="2" indent="-171450" algn="just" fontAlgn="base">
              <a:spcBef>
                <a:spcPct val="0"/>
              </a:spcBef>
              <a:buFont typeface="Arial" panose="020B0604020202020204" pitchFamily="34" charset="0"/>
              <a:buChar char="•"/>
            </a:pPr>
            <a:r>
              <a:rPr lang="en-US" sz="1100" dirty="0">
                <a:latin typeface="Garamond" panose="02020404030301010803" pitchFamily="18" charset="0"/>
              </a:rPr>
              <a:t>The Zimbabwe Asset Management Company (ZAMCO) was established to resolve the challenge of Non-performing Loans (NPLs) in the banking system. </a:t>
            </a:r>
            <a:endParaRPr lang="en-ZW" sz="1100" dirty="0">
              <a:latin typeface="Garamond" panose="02020404030301010803" pitchFamily="18" charset="0"/>
            </a:endParaRPr>
          </a:p>
          <a:p>
            <a:pPr marL="171450" lvl="2" indent="-171450" algn="just" fontAlgn="base">
              <a:spcBef>
                <a:spcPct val="0"/>
              </a:spcBef>
              <a:buFont typeface="Arial" panose="020B0604020202020204" pitchFamily="34" charset="0"/>
              <a:buChar char="•"/>
            </a:pPr>
            <a:r>
              <a:rPr lang="en-US" sz="1100" dirty="0">
                <a:latin typeface="Garamond" panose="02020404030301010803" pitchFamily="18" charset="0"/>
              </a:rPr>
              <a:t>To date, ZAMCO has purchased </a:t>
            </a:r>
            <a:r>
              <a:rPr lang="en-US" sz="1100" dirty="0" smtClean="0">
                <a:latin typeface="Garamond" panose="02020404030301010803" pitchFamily="18" charset="0"/>
              </a:rPr>
              <a:t>more </a:t>
            </a:r>
            <a:r>
              <a:rPr lang="en-US" sz="1100" dirty="0">
                <a:latin typeface="Garamond" panose="02020404030301010803" pitchFamily="18" charset="0"/>
              </a:rPr>
              <a:t>than </a:t>
            </a:r>
            <a:r>
              <a:rPr lang="en-US" sz="1100" dirty="0" smtClean="0">
                <a:latin typeface="Garamond" panose="02020404030301010803" pitchFamily="18" charset="0"/>
              </a:rPr>
              <a:t>USD256.4 </a:t>
            </a:r>
            <a:r>
              <a:rPr lang="en-US" sz="1100" dirty="0">
                <a:latin typeface="Garamond" panose="02020404030301010803" pitchFamily="18" charset="0"/>
              </a:rPr>
              <a:t>million worth of eligible NPLs. </a:t>
            </a:r>
          </a:p>
          <a:p>
            <a:pPr marL="171450" lvl="2" indent="-171450" algn="just" fontAlgn="base">
              <a:spcBef>
                <a:spcPct val="0"/>
              </a:spcBef>
              <a:buFont typeface="Arial" panose="020B0604020202020204" pitchFamily="34" charset="0"/>
              <a:buChar char="•"/>
            </a:pPr>
            <a:r>
              <a:rPr lang="en-US" sz="1100" dirty="0">
                <a:latin typeface="Garamond" panose="02020404030301010803" pitchFamily="18" charset="0"/>
              </a:rPr>
              <a:t>As a result, the ratio of NPLs to total loans has declined from a peak of 20.45% in June 2014 to 14.27% as at end September </a:t>
            </a:r>
            <a:r>
              <a:rPr lang="en-US" sz="1100" dirty="0" smtClean="0">
                <a:latin typeface="Garamond" panose="02020404030301010803" pitchFamily="18" charset="0"/>
              </a:rPr>
              <a:t>2015.</a:t>
            </a:r>
          </a:p>
          <a:p>
            <a:pPr marL="171450" lvl="2" indent="-171450" algn="just" fontAlgn="base">
              <a:spcBef>
                <a:spcPct val="0"/>
              </a:spcBef>
              <a:buFont typeface="Arial" panose="020B0604020202020204" pitchFamily="34" charset="0"/>
              <a:buChar char="•"/>
            </a:pPr>
            <a:endParaRPr lang="en-US" sz="1100" dirty="0" smtClean="0">
              <a:latin typeface="Garamond" panose="02020404030301010803" pitchFamily="18" charset="0"/>
            </a:endParaRPr>
          </a:p>
          <a:p>
            <a:pPr marL="0" lvl="2" algn="just" fontAlgn="base">
              <a:spcBef>
                <a:spcPct val="0"/>
              </a:spcBef>
            </a:pPr>
            <a:r>
              <a:rPr lang="en-US" sz="800" dirty="0">
                <a:solidFill>
                  <a:srgbClr val="7030A0"/>
                </a:solidFill>
                <a:latin typeface="Arial Black" panose="020B0A04020102020204" pitchFamily="34" charset="0"/>
              </a:rPr>
              <a:t>Credit Reference System</a:t>
            </a:r>
            <a:endParaRPr lang="en-ZW" sz="800" dirty="0">
              <a:solidFill>
                <a:srgbClr val="7030A0"/>
              </a:solidFill>
              <a:latin typeface="Arial Black" panose="020B0A04020102020204" pitchFamily="34" charset="0"/>
            </a:endParaRPr>
          </a:p>
          <a:p>
            <a:pPr marL="171450" lvl="2" indent="-171450" algn="just" fontAlgn="base">
              <a:spcBef>
                <a:spcPct val="0"/>
              </a:spcBef>
              <a:buFont typeface="Arial" panose="020B0604020202020204" pitchFamily="34" charset="0"/>
              <a:buChar char="•"/>
            </a:pPr>
            <a:r>
              <a:rPr lang="en-US" sz="1100" dirty="0">
                <a:solidFill>
                  <a:prstClr val="black"/>
                </a:solidFill>
                <a:latin typeface="Garamond" panose="02020404030301010803" pitchFamily="18" charset="0"/>
              </a:rPr>
              <a:t>The Reserve Bank will finalise the Credit Registry in 2016 so that all borrowers are vetted for credit worthiness for purposes of managing non-performing loans at acceptable levels.</a:t>
            </a:r>
            <a:endParaRPr lang="en-ZW" sz="1100" dirty="0">
              <a:solidFill>
                <a:prstClr val="black"/>
              </a:solidFill>
              <a:latin typeface="Garamond" panose="02020404030301010803" pitchFamily="18" charset="0"/>
            </a:endParaRPr>
          </a:p>
          <a:p>
            <a:pPr marL="171450" lvl="2" indent="-171450" algn="just" fontAlgn="base">
              <a:spcBef>
                <a:spcPct val="0"/>
              </a:spcBef>
              <a:buFont typeface="Arial" panose="020B0604020202020204" pitchFamily="34" charset="0"/>
              <a:buChar char="•"/>
            </a:pPr>
            <a:r>
              <a:rPr lang="en-US" sz="1100" dirty="0">
                <a:solidFill>
                  <a:prstClr val="black"/>
                </a:solidFill>
                <a:latin typeface="Garamond" panose="02020404030301010803" pitchFamily="18" charset="0"/>
              </a:rPr>
              <a:t>Furthermore, the Reserve Bank is working towards establishment of a Collateral Registry to facilitate registration and administration of collateral security, including movable assets.</a:t>
            </a:r>
            <a:endParaRPr lang="en-ZW" sz="1100" dirty="0">
              <a:solidFill>
                <a:prstClr val="black"/>
              </a:solidFill>
              <a:latin typeface="Garamond" panose="02020404030301010803" pitchFamily="18" charset="0"/>
            </a:endParaRPr>
          </a:p>
          <a:p>
            <a:pPr marL="0" lvl="2" algn="just" fontAlgn="base">
              <a:spcBef>
                <a:spcPct val="0"/>
              </a:spcBef>
            </a:pPr>
            <a:endParaRPr lang="en-ZW" sz="1100" dirty="0">
              <a:solidFill>
                <a:prstClr val="black"/>
              </a:solidFill>
              <a:latin typeface="Garamond" panose="02020404030301010803" pitchFamily="18" charset="0"/>
            </a:endParaRPr>
          </a:p>
          <a:p>
            <a:pPr marL="0" lvl="2" fontAlgn="base">
              <a:spcBef>
                <a:spcPct val="0"/>
              </a:spcBef>
            </a:pPr>
            <a:r>
              <a:rPr lang="en-US" sz="800" dirty="0">
                <a:solidFill>
                  <a:srgbClr val="7030A0"/>
                </a:solidFill>
                <a:latin typeface="Arial Black" panose="020B0A04020102020204" pitchFamily="34" charset="0"/>
              </a:rPr>
              <a:t>Streamlining Minimum Capital Requirements </a:t>
            </a:r>
            <a:endParaRPr lang="en-ZW" sz="800" dirty="0">
              <a:solidFill>
                <a:srgbClr val="7030A0"/>
              </a:solidFill>
              <a:latin typeface="Arial Black" panose="020B0A04020102020204" pitchFamily="34" charset="0"/>
            </a:endParaRPr>
          </a:p>
          <a:p>
            <a:pPr marL="171450" lvl="2" indent="-171450" algn="just" fontAlgn="base">
              <a:spcBef>
                <a:spcPct val="0"/>
              </a:spcBef>
              <a:buFont typeface="Arial" panose="020B0604020202020204" pitchFamily="34" charset="0"/>
              <a:buChar char="•"/>
            </a:pPr>
            <a:r>
              <a:rPr lang="en-US" sz="1100" dirty="0">
                <a:solidFill>
                  <a:prstClr val="black"/>
                </a:solidFill>
                <a:latin typeface="Garamond" panose="02020404030301010803" pitchFamily="18" charset="0"/>
              </a:rPr>
              <a:t>The Reserve Bank has revised Minimum Capital Requirements in a 3-tier approach, as follows: </a:t>
            </a:r>
            <a:endParaRPr lang="en-ZW" sz="1100" dirty="0">
              <a:solidFill>
                <a:prstClr val="black"/>
              </a:solidFill>
              <a:latin typeface="Garamond" panose="02020404030301010803" pitchFamily="18" charset="0"/>
            </a:endParaRPr>
          </a:p>
          <a:p>
            <a:pPr marL="342900" lvl="1" indent="-171450" fontAlgn="base">
              <a:buFont typeface="Courier New" panose="02070309020205020404" pitchFamily="49" charset="0"/>
              <a:buChar char="­"/>
            </a:pPr>
            <a:r>
              <a:rPr lang="en-US" sz="1100" dirty="0">
                <a:solidFill>
                  <a:prstClr val="black"/>
                </a:solidFill>
                <a:latin typeface="Garamond" panose="02020404030301010803" pitchFamily="18" charset="0"/>
              </a:rPr>
              <a:t>Tier 1 - USD100 million; </a:t>
            </a:r>
            <a:endParaRPr lang="en-ZW" sz="1100" dirty="0">
              <a:solidFill>
                <a:prstClr val="black"/>
              </a:solidFill>
              <a:latin typeface="Garamond" panose="02020404030301010803" pitchFamily="18" charset="0"/>
            </a:endParaRPr>
          </a:p>
          <a:p>
            <a:pPr marL="342900" lvl="1" indent="-171450" fontAlgn="base">
              <a:buFont typeface="Courier New" panose="02070309020205020404" pitchFamily="49" charset="0"/>
              <a:buChar char="­"/>
            </a:pPr>
            <a:r>
              <a:rPr lang="en-US" sz="1100" dirty="0">
                <a:solidFill>
                  <a:prstClr val="black"/>
                </a:solidFill>
                <a:latin typeface="Garamond" panose="02020404030301010803" pitchFamily="18" charset="0"/>
              </a:rPr>
              <a:t>Tier 2 - USD25 million; and </a:t>
            </a:r>
            <a:endParaRPr lang="en-ZW" sz="1100" dirty="0">
              <a:solidFill>
                <a:prstClr val="black"/>
              </a:solidFill>
              <a:latin typeface="Garamond" panose="02020404030301010803" pitchFamily="18" charset="0"/>
            </a:endParaRPr>
          </a:p>
          <a:p>
            <a:pPr marL="342900" lvl="1" indent="-171450" fontAlgn="base">
              <a:buFont typeface="Courier New" panose="02070309020205020404" pitchFamily="49" charset="0"/>
              <a:buChar char="­"/>
            </a:pPr>
            <a:r>
              <a:rPr lang="en-US" sz="1100" dirty="0">
                <a:solidFill>
                  <a:prstClr val="black"/>
                </a:solidFill>
                <a:latin typeface="Garamond" panose="02020404030301010803" pitchFamily="18" charset="0"/>
              </a:rPr>
              <a:t>Tier 3 - USD7.5 million. </a:t>
            </a:r>
          </a:p>
          <a:p>
            <a:pPr lvl="1" fontAlgn="base"/>
            <a:endParaRPr lang="en-ZW" sz="1100" dirty="0">
              <a:solidFill>
                <a:prstClr val="black"/>
              </a:solidFill>
              <a:latin typeface="Garamond" panose="02020404030301010803" pitchFamily="18" charset="0"/>
            </a:endParaRPr>
          </a:p>
          <a:p>
            <a:pPr marL="0" lvl="2" fontAlgn="base">
              <a:spcBef>
                <a:spcPct val="0"/>
              </a:spcBef>
            </a:pPr>
            <a:r>
              <a:rPr lang="en-US" sz="800" dirty="0">
                <a:solidFill>
                  <a:srgbClr val="7030A0"/>
                </a:solidFill>
                <a:latin typeface="Arial Black" panose="020B0A04020102020204" pitchFamily="34" charset="0"/>
              </a:rPr>
              <a:t>Infrastructure Development Bank</a:t>
            </a:r>
            <a:endParaRPr lang="en-ZW" sz="800" dirty="0">
              <a:solidFill>
                <a:srgbClr val="7030A0"/>
              </a:solidFill>
              <a:latin typeface="Arial Black" panose="020B0A04020102020204" pitchFamily="34" charset="0"/>
            </a:endParaRPr>
          </a:p>
          <a:p>
            <a:pPr marL="171450" lvl="2" indent="-171450">
              <a:spcBef>
                <a:spcPct val="0"/>
              </a:spcBef>
              <a:buFont typeface="Arial" panose="020B0604020202020204" pitchFamily="34" charset="0"/>
              <a:buChar char="•"/>
            </a:pPr>
            <a:r>
              <a:rPr lang="en-US" sz="1100" dirty="0">
                <a:solidFill>
                  <a:prstClr val="black"/>
                </a:solidFill>
                <a:latin typeface="Garamond" panose="02020404030301010803" pitchFamily="18" charset="0"/>
              </a:rPr>
              <a:t>Government will </a:t>
            </a:r>
            <a:r>
              <a:rPr lang="en-US" sz="1100" dirty="0" smtClean="0">
                <a:solidFill>
                  <a:prstClr val="black"/>
                </a:solidFill>
                <a:latin typeface="Garamond" panose="02020404030301010803" pitchFamily="18" charset="0"/>
              </a:rPr>
              <a:t>recapitalise </a:t>
            </a:r>
            <a:r>
              <a:rPr lang="en-US" sz="1100" dirty="0">
                <a:solidFill>
                  <a:prstClr val="black"/>
                </a:solidFill>
                <a:latin typeface="Garamond" panose="02020404030301010803" pitchFamily="18" charset="0"/>
              </a:rPr>
              <a:t>the Infrastructure Development Bank to the tune of USD20 million during 2016 to facilitate the </a:t>
            </a:r>
            <a:r>
              <a:rPr lang="en-US" sz="1100" dirty="0" smtClean="0">
                <a:solidFill>
                  <a:prstClr val="black"/>
                </a:solidFill>
                <a:latin typeface="Garamond" panose="02020404030301010803" pitchFamily="18" charset="0"/>
              </a:rPr>
              <a:t>bank’s </a:t>
            </a:r>
            <a:r>
              <a:rPr lang="en-US" sz="1100" dirty="0">
                <a:solidFill>
                  <a:prstClr val="black"/>
                </a:solidFill>
                <a:latin typeface="Garamond" panose="02020404030301010803" pitchFamily="18" charset="0"/>
              </a:rPr>
              <a:t>role in partnering Government in delivering infrastructure development in the country.</a:t>
            </a:r>
          </a:p>
          <a:p>
            <a:pPr marL="171450" lvl="2" indent="-171450" algn="just" fontAlgn="base">
              <a:spcBef>
                <a:spcPct val="0"/>
              </a:spcBef>
              <a:buFont typeface="Arial" panose="020B0604020202020204" pitchFamily="34" charset="0"/>
              <a:buChar char="•"/>
            </a:pPr>
            <a:endParaRPr lang="en-ZW" sz="1100" b="1" dirty="0" smtClean="0">
              <a:solidFill>
                <a:srgbClr val="7030A0"/>
              </a:solidFill>
              <a:latin typeface="Garamond" panose="02020404030301010803" pitchFamily="18" charset="0"/>
            </a:endParaRPr>
          </a:p>
          <a:p>
            <a:pPr marL="0" lvl="2">
              <a:spcBef>
                <a:spcPct val="0"/>
              </a:spcBef>
            </a:pPr>
            <a:r>
              <a:rPr lang="en-US" sz="800" dirty="0">
                <a:solidFill>
                  <a:srgbClr val="7030A0"/>
                </a:solidFill>
                <a:latin typeface="Arial Black" panose="020B0A04020102020204" pitchFamily="34" charset="0"/>
              </a:rPr>
              <a:t>Exchange Control Liberalisation</a:t>
            </a:r>
          </a:p>
          <a:p>
            <a:pPr marL="171450" lvl="2" indent="-171450" fontAlgn="base">
              <a:spcBef>
                <a:spcPct val="0"/>
              </a:spcBef>
              <a:buFont typeface="Arial" panose="020B0604020202020204" pitchFamily="34" charset="0"/>
              <a:buChar char="•"/>
            </a:pPr>
            <a:r>
              <a:rPr lang="en-US" sz="1100" dirty="0">
                <a:solidFill>
                  <a:prstClr val="black"/>
                </a:solidFill>
                <a:latin typeface="Garamond" panose="02020404030301010803" pitchFamily="18" charset="0"/>
              </a:rPr>
              <a:t>The limit on the amount of external loans that can be approved at bank level was increased to USD10 million to facilitate </a:t>
            </a:r>
            <a:r>
              <a:rPr lang="en-US" sz="1100" dirty="0" smtClean="0">
                <a:solidFill>
                  <a:prstClr val="black"/>
                </a:solidFill>
                <a:latin typeface="Garamond" panose="02020404030301010803" pitchFamily="18" charset="0"/>
              </a:rPr>
              <a:t>inward</a:t>
            </a:r>
          </a:p>
          <a:p>
            <a:pPr marL="0" lvl="2" fontAlgn="base">
              <a:spcBef>
                <a:spcPct val="0"/>
              </a:spcBef>
            </a:pPr>
            <a:r>
              <a:rPr lang="en-US" sz="1100" dirty="0">
                <a:solidFill>
                  <a:prstClr val="black"/>
                </a:solidFill>
                <a:latin typeface="Garamond" panose="02020404030301010803" pitchFamily="18" charset="0"/>
              </a:rPr>
              <a:t> </a:t>
            </a:r>
            <a:r>
              <a:rPr lang="en-US" sz="1100" dirty="0" smtClean="0">
                <a:solidFill>
                  <a:prstClr val="black"/>
                </a:solidFill>
                <a:latin typeface="Garamond" panose="02020404030301010803" pitchFamily="18" charset="0"/>
              </a:rPr>
              <a:t>    </a:t>
            </a:r>
            <a:r>
              <a:rPr lang="en-US" sz="1100" dirty="0">
                <a:solidFill>
                  <a:prstClr val="black"/>
                </a:solidFill>
                <a:latin typeface="Garamond" panose="02020404030301010803" pitchFamily="18" charset="0"/>
              </a:rPr>
              <a:t>bound external resource flows.</a:t>
            </a:r>
          </a:p>
          <a:p>
            <a:pPr marL="171450" lvl="2" indent="-171450" fontAlgn="base">
              <a:spcBef>
                <a:spcPct val="0"/>
              </a:spcBef>
              <a:buFont typeface="Arial" panose="020B0604020202020204" pitchFamily="34" charset="0"/>
              <a:buChar char="•"/>
            </a:pPr>
            <a:r>
              <a:rPr lang="en-US" sz="1100" dirty="0">
                <a:solidFill>
                  <a:prstClr val="black"/>
                </a:solidFill>
                <a:latin typeface="Garamond" panose="02020404030301010803" pitchFamily="18" charset="0"/>
              </a:rPr>
              <a:t>Participation by foreign investors in the domestic bond and money markets was increased to 100%.  </a:t>
            </a:r>
            <a:endParaRPr lang="en-ZW" sz="1100" dirty="0">
              <a:solidFill>
                <a:srgbClr val="7030A0"/>
              </a:solidFill>
              <a:latin typeface="Garamond" panose="02020404030301010803" pitchFamily="18" charset="0"/>
            </a:endParaRPr>
          </a:p>
          <a:p>
            <a:pPr marL="0" lvl="2" algn="just"/>
            <a:endParaRPr lang="en-ZW" sz="1100" dirty="0" smtClean="0">
              <a:solidFill>
                <a:srgbClr val="7030A0"/>
              </a:solidFill>
              <a:latin typeface="Garamond" panose="02020404030301010803" pitchFamily="18" charset="0"/>
            </a:endParaRPr>
          </a:p>
          <a:p>
            <a:pPr lvl="2" algn="just"/>
            <a:endParaRPr lang="en-ZW" sz="1100" dirty="0" smtClean="0">
              <a:latin typeface="Garamond" panose="02020404030301010803" pitchFamily="18" charset="0"/>
            </a:endParaRPr>
          </a:p>
          <a:p>
            <a:pPr marL="0" lvl="2"/>
            <a:endParaRPr lang="en-ZW" sz="1100" dirty="0" smtClean="0">
              <a:solidFill>
                <a:srgbClr val="7030A0"/>
              </a:solidFill>
              <a:latin typeface="Garamond" pitchFamily="18" charset="0"/>
              <a:ea typeface="+mj-ea"/>
              <a:cs typeface="+mj-cs"/>
            </a:endParaRPr>
          </a:p>
          <a:p>
            <a:pPr marL="0" lvl="2"/>
            <a:endParaRPr lang="en-GB" sz="1100" dirty="0" smtClean="0">
              <a:latin typeface="Garamond" panose="02020404030301010803" pitchFamily="18" charset="0"/>
            </a:endParaRPr>
          </a:p>
        </p:txBody>
      </p:sp>
      <p:sp>
        <p:nvSpPr>
          <p:cNvPr id="7" name="Rectangle 18"/>
          <p:cNvSpPr>
            <a:spLocks noChangeArrowheads="1"/>
          </p:cNvSpPr>
          <p:nvPr>
            <p:custDataLst>
              <p:tags r:id="rId1"/>
            </p:custDataLst>
          </p:nvPr>
        </p:nvSpPr>
        <p:spPr bwMode="gray">
          <a:xfrm>
            <a:off x="273048" y="457645"/>
            <a:ext cx="8489951" cy="369332"/>
          </a:xfrm>
          <a:prstGeom prst="rect">
            <a:avLst/>
          </a:prstGeom>
          <a:solidFill>
            <a:srgbClr val="008000"/>
          </a:soli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spcBef>
                <a:spcPct val="0"/>
              </a:spcBef>
              <a:spcAft>
                <a:spcPct val="0"/>
              </a:spcAft>
            </a:pPr>
            <a:r>
              <a:rPr lang="en-ZW" sz="2400" dirty="0">
                <a:solidFill>
                  <a:schemeClr val="bg1"/>
                </a:solidFill>
                <a:latin typeface="Garamond" panose="02020404030301010803" pitchFamily="18" charset="0"/>
              </a:rPr>
              <a:t>Financial sector stability</a:t>
            </a:r>
            <a:endParaRPr lang="en-US" sz="24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1141776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76800"/>
            <a:ext cx="914400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J:\AA Clients\G\Grant Thornton Camelsa\Brand Guidelines\2013\Second icons batch - Nov 2013 - PNGs originals\Second icons batch - Nov 2013 - PNGs originals\globe\globe_lavendar.png"/>
          <p:cNvPicPr>
            <a:picLocks noChangeAspect="1" noChangeArrowheads="1"/>
          </p:cNvPicPr>
          <p:nvPr/>
        </p:nvPicPr>
        <p:blipFill>
          <a:blip r:embed="rId4" cstate="print"/>
          <a:srcRect r="24056"/>
          <a:stretch>
            <a:fillRect/>
          </a:stretch>
        </p:blipFill>
        <p:spPr bwMode="auto">
          <a:xfrm>
            <a:off x="6555056" y="1548401"/>
            <a:ext cx="2574767" cy="3354599"/>
          </a:xfrm>
          <a:prstGeom prst="rect">
            <a:avLst/>
          </a:prstGeom>
          <a:noFill/>
        </p:spPr>
      </p:pic>
      <p:sp>
        <p:nvSpPr>
          <p:cNvPr id="5" name="Text Placeholder 5"/>
          <p:cNvSpPr txBox="1">
            <a:spLocks/>
          </p:cNvSpPr>
          <p:nvPr/>
        </p:nvSpPr>
        <p:spPr>
          <a:xfrm>
            <a:off x="237607" y="1676400"/>
            <a:ext cx="6127751" cy="4385047"/>
          </a:xfrm>
          <a:prstGeom prst="rect">
            <a:avLst/>
          </a:prstGeom>
        </p:spPr>
        <p:txBody>
          <a:bodyPr vert="horz" wrap="square" lIns="0" tIns="45720" rIns="0" bIns="45720" rtlCol="0" anchor="ctr">
            <a:sp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50000"/>
              </a:lnSpc>
            </a:pPr>
            <a:r>
              <a:rPr lang="en-ZW" sz="1100" dirty="0" smtClean="0">
                <a:solidFill>
                  <a:srgbClr val="7030A0"/>
                </a:solidFill>
                <a:latin typeface="Arial Black" panose="020B0A04020102020204" pitchFamily="34" charset="0"/>
              </a:rPr>
              <a:t>Financial inclusion</a:t>
            </a:r>
          </a:p>
          <a:p>
            <a:pPr marL="171450" indent="-171450" fontAlgn="base">
              <a:lnSpc>
                <a:spcPct val="150000"/>
              </a:lnSpc>
              <a:buFont typeface="Arial" panose="020B0604020202020204" pitchFamily="34" charset="0"/>
              <a:buChar char="•"/>
            </a:pPr>
            <a:r>
              <a:rPr lang="en-US" sz="1100" dirty="0" smtClean="0">
                <a:solidFill>
                  <a:schemeClr val="tx1"/>
                </a:solidFill>
                <a:latin typeface="Garamond" panose="02020404030301010803" pitchFamily="18" charset="0"/>
              </a:rPr>
              <a:t>In </a:t>
            </a:r>
            <a:r>
              <a:rPr lang="en-US" sz="1100" dirty="0">
                <a:solidFill>
                  <a:schemeClr val="tx1"/>
                </a:solidFill>
                <a:latin typeface="Garamond" panose="02020404030301010803" pitchFamily="18" charset="0"/>
              </a:rPr>
              <a:t>order to harness deposits and promote long term savings, Government is drafting the National Financial Inclusion Strategy which will be implemented in 2016. </a:t>
            </a:r>
            <a:endParaRPr lang="en-ZW" sz="1100" dirty="0">
              <a:solidFill>
                <a:schemeClr val="tx1"/>
              </a:solidFill>
              <a:latin typeface="Garamond" panose="02020404030301010803" pitchFamily="18" charset="0"/>
            </a:endParaRPr>
          </a:p>
          <a:p>
            <a:pPr marL="171450" lvl="0" indent="-171450" fontAlgn="base">
              <a:lnSpc>
                <a:spcPct val="150000"/>
              </a:lnSpc>
              <a:buFont typeface="Arial" panose="020B0604020202020204" pitchFamily="34" charset="0"/>
              <a:buChar char="•"/>
            </a:pPr>
            <a:endParaRPr lang="en-US" sz="1100" dirty="0">
              <a:solidFill>
                <a:schemeClr val="tx1"/>
              </a:solidFill>
              <a:latin typeface="Garamond" panose="02020404030301010803" pitchFamily="18" charset="0"/>
            </a:endParaRPr>
          </a:p>
          <a:p>
            <a:pPr lvl="0" fontAlgn="base">
              <a:lnSpc>
                <a:spcPct val="150000"/>
              </a:lnSpc>
            </a:pPr>
            <a:r>
              <a:rPr lang="en-US" sz="1100" dirty="0" smtClean="0">
                <a:solidFill>
                  <a:srgbClr val="7030A0"/>
                </a:solidFill>
                <a:latin typeface="Arial Black" panose="020B0A04020102020204" pitchFamily="34" charset="0"/>
              </a:rPr>
              <a:t>Lending rates</a:t>
            </a:r>
          </a:p>
          <a:p>
            <a:pPr marL="171450" lvl="0" indent="-171450" fontAlgn="base">
              <a:lnSpc>
                <a:spcPct val="150000"/>
              </a:lnSpc>
              <a:buFont typeface="Arial" panose="020B0604020202020204" pitchFamily="34" charset="0"/>
              <a:buChar char="•"/>
            </a:pPr>
            <a:r>
              <a:rPr lang="en-US" sz="1100" dirty="0" smtClean="0">
                <a:solidFill>
                  <a:schemeClr val="tx1"/>
                </a:solidFill>
                <a:latin typeface="Garamond" panose="02020404030301010803" pitchFamily="18" charset="0"/>
              </a:rPr>
              <a:t>Banking </a:t>
            </a:r>
            <a:r>
              <a:rPr lang="en-US" sz="1100" dirty="0">
                <a:solidFill>
                  <a:schemeClr val="tx1"/>
                </a:solidFill>
                <a:latin typeface="Garamond" panose="02020404030301010803" pitchFamily="18" charset="0"/>
              </a:rPr>
              <a:t>institutions have aligned their lending rates with interest rates guidelines provided </a:t>
            </a:r>
            <a:r>
              <a:rPr lang="en-US" sz="1100" dirty="0" smtClean="0">
                <a:solidFill>
                  <a:schemeClr val="tx1"/>
                </a:solidFill>
                <a:latin typeface="Garamond" panose="02020404030301010803" pitchFamily="18" charset="0"/>
              </a:rPr>
              <a:t>by the </a:t>
            </a:r>
            <a:r>
              <a:rPr lang="en-US" sz="1100" dirty="0">
                <a:solidFill>
                  <a:schemeClr val="tx1"/>
                </a:solidFill>
                <a:latin typeface="Garamond" panose="02020404030301010803" pitchFamily="18" charset="0"/>
              </a:rPr>
              <a:t>Reserve </a:t>
            </a:r>
            <a:r>
              <a:rPr lang="en-US" sz="1100" dirty="0" smtClean="0">
                <a:solidFill>
                  <a:schemeClr val="tx1"/>
                </a:solidFill>
                <a:latin typeface="Garamond" panose="02020404030301010803" pitchFamily="18" charset="0"/>
              </a:rPr>
              <a:t>Bank, resulting in the </a:t>
            </a:r>
            <a:r>
              <a:rPr lang="en-US" sz="1100" dirty="0">
                <a:solidFill>
                  <a:schemeClr val="tx1"/>
                </a:solidFill>
                <a:latin typeface="Garamond" panose="02020404030301010803" pitchFamily="18" charset="0"/>
              </a:rPr>
              <a:t>reduction </a:t>
            </a:r>
            <a:r>
              <a:rPr lang="en-US" sz="1100" dirty="0" smtClean="0">
                <a:solidFill>
                  <a:schemeClr val="tx1"/>
                </a:solidFill>
                <a:latin typeface="Garamond" panose="02020404030301010803" pitchFamily="18" charset="0"/>
              </a:rPr>
              <a:t>of </a:t>
            </a:r>
            <a:r>
              <a:rPr lang="en-US" sz="1100" dirty="0">
                <a:solidFill>
                  <a:schemeClr val="tx1"/>
                </a:solidFill>
                <a:latin typeface="Garamond" panose="02020404030301010803" pitchFamily="18" charset="0"/>
              </a:rPr>
              <a:t>borrowing costs for </a:t>
            </a:r>
            <a:r>
              <a:rPr lang="en-US" sz="1100" dirty="0" smtClean="0">
                <a:solidFill>
                  <a:schemeClr val="tx1"/>
                </a:solidFill>
                <a:latin typeface="Garamond" panose="02020404030301010803" pitchFamily="18" charset="0"/>
              </a:rPr>
              <a:t>companies </a:t>
            </a:r>
            <a:r>
              <a:rPr lang="en-US" sz="1100" dirty="0">
                <a:solidFill>
                  <a:schemeClr val="tx1"/>
                </a:solidFill>
                <a:latin typeface="Garamond" panose="02020404030301010803" pitchFamily="18" charset="0"/>
              </a:rPr>
              <a:t>from above 35% to within 6-18%.</a:t>
            </a:r>
            <a:endParaRPr lang="en-ZW" sz="1100" dirty="0">
              <a:solidFill>
                <a:schemeClr val="tx1"/>
              </a:solidFill>
              <a:latin typeface="Garamond" panose="02020404030301010803" pitchFamily="18" charset="0"/>
            </a:endParaRPr>
          </a:p>
          <a:p>
            <a:pPr marL="171450" lvl="0" indent="-171450" fontAlgn="base">
              <a:lnSpc>
                <a:spcPct val="150000"/>
              </a:lnSpc>
              <a:buFont typeface="Arial" panose="020B0604020202020204" pitchFamily="34" charset="0"/>
              <a:buChar char="•"/>
            </a:pPr>
            <a:endParaRPr lang="en-ZW" sz="1100" dirty="0">
              <a:solidFill>
                <a:srgbClr val="7030A0"/>
              </a:solidFill>
              <a:latin typeface="Garamond" panose="02020404030301010803" pitchFamily="18" charset="0"/>
            </a:endParaRPr>
          </a:p>
          <a:p>
            <a:pPr marL="0" lvl="2" fontAlgn="base">
              <a:lnSpc>
                <a:spcPct val="150000"/>
              </a:lnSpc>
              <a:spcBef>
                <a:spcPct val="0"/>
              </a:spcBef>
            </a:pPr>
            <a:r>
              <a:rPr lang="en-US" sz="1100" dirty="0" smtClean="0">
                <a:solidFill>
                  <a:srgbClr val="7030A0"/>
                </a:solidFill>
                <a:latin typeface="Arial Black" panose="020B0A04020102020204" pitchFamily="34" charset="0"/>
              </a:rPr>
              <a:t>Issuance of bond coins</a:t>
            </a:r>
            <a:endParaRPr lang="en-ZW" sz="1100" dirty="0" smtClean="0">
              <a:solidFill>
                <a:srgbClr val="7030A0"/>
              </a:solidFill>
              <a:latin typeface="Arial Black" panose="020B0A04020102020204" pitchFamily="34" charset="0"/>
            </a:endParaRPr>
          </a:p>
          <a:p>
            <a:pPr marL="171450" lvl="0" indent="-171450" fontAlgn="base">
              <a:lnSpc>
                <a:spcPct val="150000"/>
              </a:lnSpc>
              <a:buFont typeface="Arial" panose="020B0604020202020204" pitchFamily="34" charset="0"/>
              <a:buChar char="•"/>
            </a:pPr>
            <a:r>
              <a:rPr lang="en-US" sz="1100" dirty="0" smtClean="0">
                <a:solidFill>
                  <a:schemeClr val="tx1"/>
                </a:solidFill>
                <a:latin typeface="Garamond" panose="02020404030301010803" pitchFamily="18" charset="0"/>
              </a:rPr>
              <a:t>RBZ </a:t>
            </a:r>
            <a:r>
              <a:rPr lang="en-US" sz="1100" dirty="0">
                <a:solidFill>
                  <a:schemeClr val="tx1"/>
                </a:solidFill>
                <a:latin typeface="Garamond" panose="02020404030301010803" pitchFamily="18" charset="0"/>
              </a:rPr>
              <a:t>has issued about </a:t>
            </a:r>
            <a:r>
              <a:rPr lang="en-US" sz="1100" dirty="0" smtClean="0">
                <a:solidFill>
                  <a:schemeClr val="tx1"/>
                </a:solidFill>
                <a:latin typeface="Garamond" panose="02020404030301010803" pitchFamily="18" charset="0"/>
              </a:rPr>
              <a:t>USD13.567 </a:t>
            </a:r>
            <a:r>
              <a:rPr lang="en-US" sz="1100" dirty="0">
                <a:solidFill>
                  <a:schemeClr val="tx1"/>
                </a:solidFill>
                <a:latin typeface="Garamond" panose="02020404030301010803" pitchFamily="18" charset="0"/>
              </a:rPr>
              <a:t>million worth of bond coins, in various small denominations, and more coins will be provided in line with demand developments. Already, additional coins worth </a:t>
            </a:r>
            <a:r>
              <a:rPr lang="en-US" sz="1100" dirty="0" smtClean="0">
                <a:solidFill>
                  <a:schemeClr val="tx1"/>
                </a:solidFill>
                <a:latin typeface="Garamond" panose="02020404030301010803" pitchFamily="18" charset="0"/>
              </a:rPr>
              <a:t>USD6 </a:t>
            </a:r>
            <a:r>
              <a:rPr lang="en-US" sz="1100" dirty="0">
                <a:solidFill>
                  <a:schemeClr val="tx1"/>
                </a:solidFill>
                <a:latin typeface="Garamond" panose="02020404030301010803" pitchFamily="18" charset="0"/>
              </a:rPr>
              <a:t>million have been ordered.</a:t>
            </a:r>
            <a:endParaRPr lang="en-ZW" sz="1100" dirty="0">
              <a:solidFill>
                <a:schemeClr val="tx1"/>
              </a:solidFill>
              <a:latin typeface="Garamond" panose="02020404030301010803" pitchFamily="18" charset="0"/>
            </a:endParaRPr>
          </a:p>
          <a:p>
            <a:pPr marL="0" lvl="2">
              <a:lnSpc>
                <a:spcPct val="150000"/>
              </a:lnSpc>
              <a:spcBef>
                <a:spcPct val="0"/>
              </a:spcBef>
            </a:pPr>
            <a:endParaRPr lang="en-US" sz="1100" dirty="0">
              <a:latin typeface="Garamond" panose="02020404030301010803" pitchFamily="18" charset="0"/>
            </a:endParaRPr>
          </a:p>
          <a:p>
            <a:pPr marL="0" lvl="2">
              <a:lnSpc>
                <a:spcPct val="150000"/>
              </a:lnSpc>
              <a:spcBef>
                <a:spcPct val="0"/>
              </a:spcBef>
            </a:pPr>
            <a:r>
              <a:rPr lang="en-US" sz="1100" dirty="0" smtClean="0">
                <a:solidFill>
                  <a:srgbClr val="7030A0"/>
                </a:solidFill>
                <a:latin typeface="Arial Black" panose="020B0A04020102020204" pitchFamily="34" charset="0"/>
              </a:rPr>
              <a:t>Treasury bills</a:t>
            </a:r>
          </a:p>
          <a:p>
            <a:pPr marL="285750" lvl="2" indent="-285750" fontAlgn="base">
              <a:lnSpc>
                <a:spcPct val="150000"/>
              </a:lnSpc>
              <a:spcBef>
                <a:spcPct val="0"/>
              </a:spcBef>
              <a:buFont typeface="Arial" panose="020B0604020202020204" pitchFamily="34" charset="0"/>
              <a:buChar char="•"/>
            </a:pPr>
            <a:r>
              <a:rPr lang="en-US" sz="1100" dirty="0" smtClean="0">
                <a:latin typeface="Garamond" panose="02020404030301010803" pitchFamily="18" charset="0"/>
              </a:rPr>
              <a:t>Effective 2016, Treasury bill issuances will be through the open tender system and the results will be announced to the public to promote transparency.</a:t>
            </a:r>
            <a:endParaRPr lang="en-ZW" sz="1100" dirty="0" smtClean="0">
              <a:solidFill>
                <a:srgbClr val="7030A0"/>
              </a:solidFill>
              <a:latin typeface="Garamond" panose="02020404030301010803" pitchFamily="18" charset="0"/>
              <a:ea typeface="+mj-ea"/>
              <a:cs typeface="+mj-cs"/>
            </a:endParaRPr>
          </a:p>
          <a:p>
            <a:pPr marL="0" lvl="2">
              <a:lnSpc>
                <a:spcPct val="150000"/>
              </a:lnSpc>
            </a:pPr>
            <a:endParaRPr lang="en-GB" sz="1100" dirty="0" smtClean="0">
              <a:latin typeface="Garamond" panose="02020404030301010803" pitchFamily="18" charset="0"/>
            </a:endParaRPr>
          </a:p>
        </p:txBody>
      </p:sp>
      <p:sp>
        <p:nvSpPr>
          <p:cNvPr id="7" name="Rectangle 18"/>
          <p:cNvSpPr>
            <a:spLocks noChangeArrowheads="1"/>
          </p:cNvSpPr>
          <p:nvPr>
            <p:custDataLst>
              <p:tags r:id="rId1"/>
            </p:custDataLst>
          </p:nvPr>
        </p:nvSpPr>
        <p:spPr bwMode="gray">
          <a:xfrm>
            <a:off x="237606" y="946666"/>
            <a:ext cx="8489951" cy="369332"/>
          </a:xfrm>
          <a:prstGeom prst="rect">
            <a:avLst/>
          </a:prstGeom>
          <a:solidFill>
            <a:srgbClr val="008000"/>
          </a:soli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spcBef>
                <a:spcPct val="0"/>
              </a:spcBef>
              <a:spcAft>
                <a:spcPct val="0"/>
              </a:spcAft>
            </a:pPr>
            <a:r>
              <a:rPr lang="en-ZW" sz="2400" dirty="0">
                <a:solidFill>
                  <a:schemeClr val="bg1"/>
                </a:solidFill>
                <a:latin typeface="Garamond" panose="02020404030301010803" pitchFamily="18" charset="0"/>
              </a:rPr>
              <a:t>Financial sector stability</a:t>
            </a:r>
            <a:endParaRPr lang="en-US" sz="24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4495245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5"/>
          <p:cNvSpPr txBox="1">
            <a:spLocks/>
          </p:cNvSpPr>
          <p:nvPr/>
        </p:nvSpPr>
        <p:spPr>
          <a:xfrm>
            <a:off x="263948" y="1108716"/>
            <a:ext cx="8599280" cy="5632311"/>
          </a:xfrm>
          <a:prstGeom prst="rect">
            <a:avLst/>
          </a:prstGeom>
        </p:spPr>
        <p:txBody>
          <a:bodyPr vert="horz" wrap="square" lIns="0" tIns="45720" rIns="0" bIns="45720" rtlCol="0" anchor="ctr">
            <a:sp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r>
              <a:rPr lang="en-ZW" sz="1100" b="1" dirty="0">
                <a:solidFill>
                  <a:srgbClr val="7030A0"/>
                </a:solidFill>
                <a:latin typeface="Arial Black" panose="020B0A04020102020204" pitchFamily="34" charset="0"/>
              </a:rPr>
              <a:t>Non-Bank Financial and Capital </a:t>
            </a:r>
            <a:r>
              <a:rPr lang="en-ZW" sz="1100" b="1" dirty="0" smtClean="0">
                <a:solidFill>
                  <a:srgbClr val="7030A0"/>
                </a:solidFill>
                <a:latin typeface="Arial Black" panose="020B0A04020102020204" pitchFamily="34" charset="0"/>
              </a:rPr>
              <a:t>Markets</a:t>
            </a:r>
          </a:p>
          <a:p>
            <a:pPr lvl="0" algn="just" fontAlgn="base"/>
            <a:r>
              <a:rPr lang="en-US" sz="1100" dirty="0" smtClean="0">
                <a:solidFill>
                  <a:srgbClr val="FF3300"/>
                </a:solidFill>
                <a:latin typeface="Garamond" pitchFamily="18" charset="0"/>
              </a:rPr>
              <a:t>Insurance </a:t>
            </a:r>
            <a:r>
              <a:rPr lang="en-US" sz="1100" dirty="0">
                <a:solidFill>
                  <a:srgbClr val="FF3300"/>
                </a:solidFill>
                <a:latin typeface="Garamond" pitchFamily="18" charset="0"/>
              </a:rPr>
              <a:t>and Pensions</a:t>
            </a:r>
          </a:p>
          <a:p>
            <a:pPr marL="171450" lvl="0" indent="-171450" algn="just" fontAlgn="base">
              <a:buFont typeface="Arial" panose="020B0604020202020204" pitchFamily="34" charset="0"/>
              <a:buChar char="•"/>
            </a:pPr>
            <a:r>
              <a:rPr lang="en-ZW" sz="1100" dirty="0" smtClean="0">
                <a:solidFill>
                  <a:schemeClr val="tx1"/>
                </a:solidFill>
                <a:latin typeface="Garamond" pitchFamily="18" charset="0"/>
              </a:rPr>
              <a:t>W</a:t>
            </a:r>
            <a:r>
              <a:rPr lang="en-US" sz="1100" dirty="0">
                <a:solidFill>
                  <a:schemeClr val="tx1"/>
                </a:solidFill>
                <a:latin typeface="Garamond" panose="02020404030301010803" pitchFamily="18" charset="0"/>
              </a:rPr>
              <a:t>here an investor, insurer or insurance broker has flouted the provisions of the insurance legislation, it is  proposed to review the fine, from level 6 to 14 on the Standard Scale of Fines or a penalty equivalent to the sum assured, whichever is high.</a:t>
            </a:r>
          </a:p>
          <a:p>
            <a:pPr marL="171450" indent="-171450" algn="just" fontAlgn="base">
              <a:buFont typeface="Arial" panose="020B0604020202020204" pitchFamily="34" charset="0"/>
              <a:buChar char="•"/>
            </a:pPr>
            <a:r>
              <a:rPr lang="en-ZW" sz="1100" dirty="0" smtClean="0">
                <a:solidFill>
                  <a:schemeClr val="tx1"/>
                </a:solidFill>
                <a:latin typeface="Garamond" panose="02020404030301010803" pitchFamily="18" charset="0"/>
              </a:rPr>
              <a:t>The </a:t>
            </a:r>
            <a:r>
              <a:rPr lang="en-US" sz="1100" dirty="0">
                <a:solidFill>
                  <a:schemeClr val="tx1"/>
                </a:solidFill>
                <a:latin typeface="Garamond" panose="02020404030301010803" pitchFamily="18" charset="0"/>
              </a:rPr>
              <a:t>minimum capital requirements for short term and life </a:t>
            </a:r>
            <a:r>
              <a:rPr lang="en-US" sz="1100" dirty="0" smtClean="0">
                <a:solidFill>
                  <a:schemeClr val="tx1"/>
                </a:solidFill>
                <a:latin typeface="Garamond" panose="02020404030301010803" pitchFamily="18" charset="0"/>
              </a:rPr>
              <a:t>insurers </a:t>
            </a:r>
            <a:r>
              <a:rPr lang="en-US" sz="1100" dirty="0">
                <a:solidFill>
                  <a:schemeClr val="tx1"/>
                </a:solidFill>
                <a:latin typeface="Garamond" panose="02020404030301010803" pitchFamily="18" charset="0"/>
              </a:rPr>
              <a:t>by 31 December 2016 have been review as follows</a:t>
            </a:r>
            <a:r>
              <a:rPr lang="en-US" sz="1100" dirty="0" smtClean="0">
                <a:solidFill>
                  <a:schemeClr val="tx1"/>
                </a:solidFill>
                <a:latin typeface="Garamond" panose="02020404030301010803" pitchFamily="18" charset="0"/>
              </a:rPr>
              <a:t>:</a:t>
            </a:r>
          </a:p>
          <a:p>
            <a:pPr marL="171450" indent="-171450" algn="just" fontAlgn="base">
              <a:buFont typeface="Arial" panose="020B0604020202020204" pitchFamily="34" charset="0"/>
              <a:buChar char="•"/>
            </a:pPr>
            <a:endParaRPr lang="en-US" sz="1100" dirty="0">
              <a:solidFill>
                <a:schemeClr val="tx1"/>
              </a:solidFill>
              <a:latin typeface="Garamond" panose="02020404030301010803" pitchFamily="18" charset="0"/>
            </a:endParaRPr>
          </a:p>
          <a:p>
            <a:pPr marL="171450" indent="-171450" algn="just" fontAlgn="base">
              <a:buFont typeface="Arial" panose="020B0604020202020204" pitchFamily="34" charset="0"/>
              <a:buChar char="•"/>
            </a:pPr>
            <a:endParaRPr lang="en-ZW" sz="1100" dirty="0">
              <a:solidFill>
                <a:schemeClr val="tx1"/>
              </a:solidFill>
              <a:latin typeface="Garamond" panose="02020404030301010803" pitchFamily="18" charset="0"/>
            </a:endParaRPr>
          </a:p>
          <a:p>
            <a:pPr marL="171450" lvl="2" indent="-171450" algn="just">
              <a:spcBef>
                <a:spcPct val="0"/>
              </a:spcBef>
              <a:buFont typeface="Arial" panose="020B0604020202020204" pitchFamily="34" charset="0"/>
              <a:buChar char="•"/>
            </a:pPr>
            <a:endParaRPr lang="en-US" sz="1100" dirty="0" smtClean="0">
              <a:latin typeface="Garamond" panose="02020404030301010803" pitchFamily="18" charset="0"/>
            </a:endParaRPr>
          </a:p>
          <a:p>
            <a:pPr marL="171450" lvl="2" indent="-171450" algn="just">
              <a:spcBef>
                <a:spcPct val="0"/>
              </a:spcBef>
              <a:buFont typeface="Arial" panose="020B0604020202020204" pitchFamily="34" charset="0"/>
              <a:buChar char="•"/>
            </a:pPr>
            <a:endParaRPr lang="en-US" sz="1100" dirty="0">
              <a:latin typeface="Garamond" panose="02020404030301010803" pitchFamily="18" charset="0"/>
            </a:endParaRPr>
          </a:p>
          <a:p>
            <a:pPr marL="171450" lvl="2" indent="-171450" algn="just">
              <a:spcBef>
                <a:spcPct val="0"/>
              </a:spcBef>
              <a:buFont typeface="Arial" panose="020B0604020202020204" pitchFamily="34" charset="0"/>
              <a:buChar char="•"/>
            </a:pPr>
            <a:endParaRPr lang="en-US" sz="1100" dirty="0" smtClean="0">
              <a:latin typeface="Garamond" panose="02020404030301010803" pitchFamily="18" charset="0"/>
            </a:endParaRPr>
          </a:p>
          <a:p>
            <a:pPr marL="171450" lvl="2" indent="-171450" algn="just">
              <a:spcBef>
                <a:spcPct val="0"/>
              </a:spcBef>
              <a:buFont typeface="Arial" panose="020B0604020202020204" pitchFamily="34" charset="0"/>
              <a:buChar char="•"/>
            </a:pPr>
            <a:endParaRPr lang="en-US" sz="1100" dirty="0">
              <a:latin typeface="Garamond" panose="02020404030301010803" pitchFamily="18" charset="0"/>
            </a:endParaRPr>
          </a:p>
          <a:p>
            <a:pPr marL="171450" lvl="2" indent="-171450" algn="just">
              <a:spcBef>
                <a:spcPct val="0"/>
              </a:spcBef>
              <a:buFont typeface="Arial" panose="020B0604020202020204" pitchFamily="34" charset="0"/>
              <a:buChar char="•"/>
            </a:pPr>
            <a:endParaRPr lang="en-US" sz="1100" dirty="0" smtClean="0">
              <a:latin typeface="Garamond" panose="02020404030301010803" pitchFamily="18" charset="0"/>
            </a:endParaRPr>
          </a:p>
          <a:p>
            <a:pPr marL="171450" lvl="2" indent="-171450" algn="just">
              <a:spcBef>
                <a:spcPct val="0"/>
              </a:spcBef>
              <a:buFont typeface="Arial" panose="020B0604020202020204" pitchFamily="34" charset="0"/>
              <a:buChar char="•"/>
            </a:pPr>
            <a:r>
              <a:rPr lang="en-US" sz="1100" dirty="0" smtClean="0">
                <a:latin typeface="Garamond" panose="02020404030301010803" pitchFamily="18" charset="0"/>
              </a:rPr>
              <a:t>It has been proposed </a:t>
            </a:r>
            <a:r>
              <a:rPr lang="en-US" sz="1100" dirty="0">
                <a:latin typeface="Garamond" panose="02020404030301010803" pitchFamily="18" charset="0"/>
              </a:rPr>
              <a:t>to review the minimum sum of pension </a:t>
            </a:r>
            <a:r>
              <a:rPr lang="en-US" sz="1100" dirty="0" smtClean="0">
                <a:latin typeface="Garamond" panose="02020404030301010803" pitchFamily="18" charset="0"/>
              </a:rPr>
              <a:t>that a </a:t>
            </a:r>
            <a:r>
              <a:rPr lang="en-US" sz="1100" dirty="0">
                <a:latin typeface="Garamond" panose="02020404030301010803" pitchFamily="18" charset="0"/>
              </a:rPr>
              <a:t>trustee can wholly commute from </a:t>
            </a:r>
            <a:r>
              <a:rPr lang="en-US" sz="1100" dirty="0" smtClean="0">
                <a:latin typeface="Garamond" panose="02020404030301010803" pitchFamily="18" charset="0"/>
              </a:rPr>
              <a:t>USD360 to USD600 </a:t>
            </a:r>
            <a:r>
              <a:rPr lang="en-US" sz="1100" dirty="0">
                <a:latin typeface="Garamond" panose="02020404030301010803" pitchFamily="18" charset="0"/>
              </a:rPr>
              <a:t>per year</a:t>
            </a:r>
            <a:r>
              <a:rPr lang="en-US" sz="1100" dirty="0" smtClean="0">
                <a:latin typeface="Garamond" panose="02020404030301010803" pitchFamily="18" charset="0"/>
              </a:rPr>
              <a:t>.</a:t>
            </a:r>
          </a:p>
          <a:p>
            <a:pPr marL="0" lvl="2" algn="just">
              <a:spcBef>
                <a:spcPct val="0"/>
              </a:spcBef>
            </a:pPr>
            <a:endParaRPr lang="en-ZW" sz="1100" dirty="0">
              <a:latin typeface="Garamond" panose="02020404030301010803" pitchFamily="18" charset="0"/>
            </a:endParaRPr>
          </a:p>
          <a:p>
            <a:pPr fontAlgn="base"/>
            <a:r>
              <a:rPr lang="en-ZW" sz="1100" dirty="0">
                <a:solidFill>
                  <a:srgbClr val="FF3300"/>
                </a:solidFill>
                <a:latin typeface="Garamond" pitchFamily="18" charset="0"/>
              </a:rPr>
              <a:t>Alternative Trading Platform</a:t>
            </a:r>
          </a:p>
          <a:p>
            <a:pPr marL="171450" lvl="0" indent="-171450" algn="just" fontAlgn="base">
              <a:buFont typeface="Arial" panose="020B0604020202020204" pitchFamily="34" charset="0"/>
              <a:buChar char="•"/>
            </a:pPr>
            <a:r>
              <a:rPr lang="en-US" sz="1100" dirty="0">
                <a:solidFill>
                  <a:schemeClr val="tx1"/>
                </a:solidFill>
                <a:latin typeface="Garamond" pitchFamily="18" charset="0"/>
              </a:rPr>
              <a:t>Companies that are not listed, but have securities, can trade </a:t>
            </a:r>
            <a:r>
              <a:rPr lang="en-US" sz="1100" dirty="0" smtClean="0">
                <a:solidFill>
                  <a:schemeClr val="tx1"/>
                </a:solidFill>
                <a:latin typeface="Garamond" pitchFamily="18" charset="0"/>
              </a:rPr>
              <a:t>on </a:t>
            </a:r>
            <a:r>
              <a:rPr lang="en-US" sz="1100" dirty="0">
                <a:solidFill>
                  <a:schemeClr val="tx1"/>
                </a:solidFill>
                <a:latin typeface="Garamond" pitchFamily="18" charset="0"/>
              </a:rPr>
              <a:t>the Alternative Trading Platform </a:t>
            </a:r>
            <a:r>
              <a:rPr lang="en-US" sz="1100" dirty="0" smtClean="0">
                <a:solidFill>
                  <a:schemeClr val="tx1"/>
                </a:solidFill>
                <a:latin typeface="Garamond" pitchFamily="18" charset="0"/>
              </a:rPr>
              <a:t>market. </a:t>
            </a:r>
            <a:endParaRPr lang="en-ZW" sz="1100" dirty="0">
              <a:solidFill>
                <a:schemeClr val="tx1"/>
              </a:solidFill>
              <a:latin typeface="Garamond" pitchFamily="18" charset="0"/>
            </a:endParaRPr>
          </a:p>
          <a:p>
            <a:pPr lvl="0" fontAlgn="base"/>
            <a:endParaRPr lang="en-US" sz="1100" dirty="0">
              <a:solidFill>
                <a:schemeClr val="tx1"/>
              </a:solidFill>
              <a:latin typeface="Garamond" pitchFamily="18" charset="0"/>
            </a:endParaRPr>
          </a:p>
          <a:p>
            <a:pPr lvl="0" fontAlgn="base"/>
            <a:r>
              <a:rPr lang="en-US" sz="1100" dirty="0">
                <a:solidFill>
                  <a:srgbClr val="FF3300"/>
                </a:solidFill>
                <a:latin typeface="Garamond" pitchFamily="18" charset="0"/>
              </a:rPr>
              <a:t>Bond Market</a:t>
            </a:r>
          </a:p>
          <a:p>
            <a:pPr marL="171450" lvl="0" indent="-171450" algn="just" fontAlgn="base">
              <a:buFont typeface="Arial" panose="020B0604020202020204" pitchFamily="34" charset="0"/>
              <a:buChar char="•"/>
            </a:pPr>
            <a:r>
              <a:rPr lang="en-US" sz="1100" dirty="0">
                <a:solidFill>
                  <a:schemeClr val="tx1"/>
                </a:solidFill>
                <a:latin typeface="Garamond" pitchFamily="18" charset="0"/>
              </a:rPr>
              <a:t>Government is considering resuscitating the bond market through the </a:t>
            </a:r>
            <a:r>
              <a:rPr lang="en-US" sz="1100" dirty="0" smtClean="0">
                <a:solidFill>
                  <a:schemeClr val="tx1"/>
                </a:solidFill>
                <a:latin typeface="Garamond" pitchFamily="18" charset="0"/>
              </a:rPr>
              <a:t>ZSE</a:t>
            </a:r>
            <a:r>
              <a:rPr lang="en-US" sz="1100" dirty="0">
                <a:solidFill>
                  <a:schemeClr val="tx1"/>
                </a:solidFill>
                <a:latin typeface="Garamond" pitchFamily="18" charset="0"/>
              </a:rPr>
              <a:t>,</a:t>
            </a:r>
            <a:r>
              <a:rPr lang="en-US" sz="1100" dirty="0" smtClean="0">
                <a:solidFill>
                  <a:schemeClr val="tx1"/>
                </a:solidFill>
                <a:latin typeface="Garamond" pitchFamily="18" charset="0"/>
              </a:rPr>
              <a:t> allow </a:t>
            </a:r>
            <a:r>
              <a:rPr lang="en-US" sz="1100" dirty="0">
                <a:solidFill>
                  <a:schemeClr val="tx1"/>
                </a:solidFill>
                <a:latin typeface="Garamond" pitchFamily="18" charset="0"/>
              </a:rPr>
              <a:t>efficient trading of these </a:t>
            </a:r>
            <a:r>
              <a:rPr lang="en-US" sz="1100" dirty="0" smtClean="0">
                <a:solidFill>
                  <a:schemeClr val="tx1"/>
                </a:solidFill>
                <a:latin typeface="Garamond" pitchFamily="18" charset="0"/>
              </a:rPr>
              <a:t>bonds </a:t>
            </a:r>
            <a:r>
              <a:rPr lang="en-US" sz="1100" dirty="0">
                <a:solidFill>
                  <a:schemeClr val="tx1"/>
                </a:solidFill>
                <a:latin typeface="Garamond" pitchFamily="18" charset="0"/>
              </a:rPr>
              <a:t>as well as </a:t>
            </a:r>
            <a:r>
              <a:rPr lang="en-US" sz="1100" dirty="0" smtClean="0">
                <a:solidFill>
                  <a:schemeClr val="tx1"/>
                </a:solidFill>
                <a:latin typeface="Garamond" pitchFamily="18" charset="0"/>
              </a:rPr>
              <a:t>improving </a:t>
            </a:r>
            <a:r>
              <a:rPr lang="en-US" sz="1100" dirty="0">
                <a:solidFill>
                  <a:schemeClr val="tx1"/>
                </a:solidFill>
                <a:latin typeface="Garamond" pitchFamily="18" charset="0"/>
              </a:rPr>
              <a:t>resource mobilisation for developmental projects</a:t>
            </a:r>
            <a:r>
              <a:rPr lang="en-US" sz="1100" dirty="0" smtClean="0">
                <a:solidFill>
                  <a:schemeClr val="tx1"/>
                </a:solidFill>
                <a:latin typeface="Garamond" pitchFamily="18" charset="0"/>
              </a:rPr>
              <a:t>.</a:t>
            </a:r>
          </a:p>
          <a:p>
            <a:pPr marL="171450" lvl="0" indent="-171450" algn="just" fontAlgn="base">
              <a:buFont typeface="Arial" panose="020B0604020202020204" pitchFamily="34" charset="0"/>
              <a:buChar char="•"/>
            </a:pPr>
            <a:endParaRPr lang="en-US" sz="1100" dirty="0" smtClean="0">
              <a:solidFill>
                <a:schemeClr val="tx1"/>
              </a:solidFill>
              <a:latin typeface="Garamond" pitchFamily="18" charset="0"/>
            </a:endParaRPr>
          </a:p>
          <a:p>
            <a:pPr fontAlgn="base">
              <a:spcBef>
                <a:spcPct val="0"/>
              </a:spcBef>
            </a:pPr>
            <a:r>
              <a:rPr lang="en-ZW" sz="1100" dirty="0">
                <a:solidFill>
                  <a:srgbClr val="FF3300"/>
                </a:solidFill>
                <a:latin typeface="Garamond" pitchFamily="18" charset="0"/>
              </a:rPr>
              <a:t>African Trade Insurance Agency</a:t>
            </a:r>
          </a:p>
          <a:p>
            <a:pPr marL="171450" indent="-171450" fontAlgn="base">
              <a:buFont typeface="Arial" panose="020B0604020202020204" pitchFamily="34" charset="0"/>
              <a:buChar char="•"/>
            </a:pPr>
            <a:r>
              <a:rPr lang="en-US" sz="1100" dirty="0" smtClean="0">
                <a:solidFill>
                  <a:schemeClr val="tx1"/>
                </a:solidFill>
                <a:latin typeface="Garamond" panose="02020404030301010803" pitchFamily="18" charset="0"/>
              </a:rPr>
              <a:t>To </a:t>
            </a:r>
            <a:r>
              <a:rPr lang="en-US" sz="1100" dirty="0">
                <a:solidFill>
                  <a:schemeClr val="tx1"/>
                </a:solidFill>
                <a:latin typeface="Garamond" panose="02020404030301010803" pitchFamily="18" charset="0"/>
              </a:rPr>
              <a:t>complete the membership process, Zimbabwe is expected to contribute a minimum capital subscription of </a:t>
            </a:r>
            <a:r>
              <a:rPr lang="en-US" sz="1100" dirty="0" smtClean="0">
                <a:solidFill>
                  <a:schemeClr val="tx1"/>
                </a:solidFill>
                <a:latin typeface="Garamond" panose="02020404030301010803" pitchFamily="18" charset="0"/>
              </a:rPr>
              <a:t>USD15 </a:t>
            </a:r>
            <a:r>
              <a:rPr lang="en-US" sz="1100" dirty="0">
                <a:solidFill>
                  <a:schemeClr val="tx1"/>
                </a:solidFill>
                <a:latin typeface="Garamond" panose="02020404030301010803" pitchFamily="18" charset="0"/>
              </a:rPr>
              <a:t>million, of which </a:t>
            </a:r>
            <a:r>
              <a:rPr lang="en-US" sz="1100" dirty="0" smtClean="0">
                <a:solidFill>
                  <a:schemeClr val="tx1"/>
                </a:solidFill>
                <a:latin typeface="Garamond" panose="02020404030301010803" pitchFamily="18" charset="0"/>
              </a:rPr>
              <a:t>USD5 </a:t>
            </a:r>
            <a:r>
              <a:rPr lang="en-US" sz="1100" dirty="0">
                <a:solidFill>
                  <a:schemeClr val="tx1"/>
                </a:solidFill>
                <a:latin typeface="Garamond" panose="02020404030301010803" pitchFamily="18" charset="0"/>
              </a:rPr>
              <a:t>million will be a grant from African Development Bank and </a:t>
            </a:r>
            <a:r>
              <a:rPr lang="en-US" sz="1100" dirty="0" smtClean="0">
                <a:solidFill>
                  <a:schemeClr val="tx1"/>
                </a:solidFill>
                <a:latin typeface="Garamond" panose="02020404030301010803" pitchFamily="18" charset="0"/>
              </a:rPr>
              <a:t>USD10 </a:t>
            </a:r>
            <a:r>
              <a:rPr lang="en-US" sz="1100" dirty="0">
                <a:solidFill>
                  <a:schemeClr val="tx1"/>
                </a:solidFill>
                <a:latin typeface="Garamond" panose="02020404030301010803" pitchFamily="18" charset="0"/>
              </a:rPr>
              <a:t>million from banks and the private sector</a:t>
            </a:r>
            <a:r>
              <a:rPr lang="en-US" sz="1100" dirty="0" smtClean="0">
                <a:solidFill>
                  <a:schemeClr val="tx1"/>
                </a:solidFill>
                <a:latin typeface="Garamond" panose="02020404030301010803" pitchFamily="18" charset="0"/>
              </a:rPr>
              <a:t>.</a:t>
            </a:r>
          </a:p>
          <a:p>
            <a:pPr fontAlgn="base"/>
            <a:endParaRPr lang="en-US" sz="1100" dirty="0" smtClean="0">
              <a:solidFill>
                <a:schemeClr val="tx1"/>
              </a:solidFill>
              <a:latin typeface="Garamond" panose="02020404030301010803" pitchFamily="18" charset="0"/>
            </a:endParaRPr>
          </a:p>
          <a:p>
            <a:pPr marL="0" lvl="2" fontAlgn="base">
              <a:spcBef>
                <a:spcPct val="0"/>
              </a:spcBef>
            </a:pPr>
            <a:r>
              <a:rPr lang="en-US" sz="1100" dirty="0">
                <a:solidFill>
                  <a:srgbClr val="FF3300"/>
                </a:solidFill>
                <a:latin typeface="Garamond" pitchFamily="18" charset="0"/>
              </a:rPr>
              <a:t>Securities and Exchange Commission Penalties</a:t>
            </a:r>
          </a:p>
          <a:p>
            <a:pPr marL="171450" lvl="0" indent="-171450" fontAlgn="base">
              <a:buFont typeface="Arial" panose="020B0604020202020204" pitchFamily="34" charset="0"/>
              <a:buChar char="•"/>
            </a:pPr>
            <a:r>
              <a:rPr lang="en-US" sz="1100" dirty="0">
                <a:solidFill>
                  <a:schemeClr val="tx1"/>
                </a:solidFill>
                <a:latin typeface="Garamond" panose="02020404030301010803" pitchFamily="18" charset="0"/>
              </a:rPr>
              <a:t>It is proposed to amend the Securities and Exchange legislation to allow the regulator to charge administrative penalties that are commensurate with the offences committed.</a:t>
            </a:r>
            <a:endParaRPr lang="en-ZW" sz="1100" dirty="0">
              <a:solidFill>
                <a:schemeClr val="tx1"/>
              </a:solidFill>
              <a:latin typeface="Garamond" panose="02020404030301010803" pitchFamily="18" charset="0"/>
            </a:endParaRPr>
          </a:p>
          <a:p>
            <a:pPr marL="171450" indent="-171450" algn="just" fontAlgn="base">
              <a:buFont typeface="Arial" panose="020B0604020202020204" pitchFamily="34" charset="0"/>
              <a:buChar char="•"/>
            </a:pPr>
            <a:endParaRPr lang="en-US" sz="1100" dirty="0">
              <a:solidFill>
                <a:schemeClr val="tx1"/>
              </a:solidFill>
              <a:latin typeface="Garamond" panose="02020404030301010803" pitchFamily="18" charset="0"/>
            </a:endParaRPr>
          </a:p>
          <a:p>
            <a:pPr marL="171450" indent="-171450" fontAlgn="base">
              <a:buFont typeface="Arial" panose="020B0604020202020204" pitchFamily="34" charset="0"/>
              <a:buChar char="•"/>
            </a:pPr>
            <a:endParaRPr lang="en-ZW" sz="1100" dirty="0">
              <a:solidFill>
                <a:schemeClr val="tx1"/>
              </a:solidFill>
              <a:latin typeface="Garamond" panose="02020404030301010803" pitchFamily="18" charset="0"/>
            </a:endParaRPr>
          </a:p>
          <a:p>
            <a:pPr marL="171450" lvl="0" indent="-171450" algn="just" fontAlgn="base">
              <a:buFont typeface="Arial" panose="020B0604020202020204" pitchFamily="34" charset="0"/>
              <a:buChar char="•"/>
            </a:pPr>
            <a:endParaRPr lang="en-US" sz="1100" dirty="0">
              <a:solidFill>
                <a:schemeClr val="tx1"/>
              </a:solidFill>
              <a:latin typeface="Garamond" pitchFamily="18" charset="0"/>
            </a:endParaRPr>
          </a:p>
          <a:p>
            <a:pPr marL="0" lvl="2" algn="just">
              <a:spcBef>
                <a:spcPct val="0"/>
              </a:spcBef>
            </a:pPr>
            <a:endParaRPr lang="en-US" sz="1100" dirty="0">
              <a:latin typeface="Garamond" panose="02020404030301010803" pitchFamily="18" charset="0"/>
            </a:endParaRPr>
          </a:p>
        </p:txBody>
      </p:sp>
      <p:sp>
        <p:nvSpPr>
          <p:cNvPr id="8" name="Rectangle 18"/>
          <p:cNvSpPr>
            <a:spLocks noChangeArrowheads="1"/>
          </p:cNvSpPr>
          <p:nvPr>
            <p:custDataLst>
              <p:tags r:id="rId1"/>
            </p:custDataLst>
          </p:nvPr>
        </p:nvSpPr>
        <p:spPr bwMode="gray">
          <a:xfrm>
            <a:off x="251003" y="533400"/>
            <a:ext cx="8642351" cy="369332"/>
          </a:xfrm>
          <a:prstGeom prst="rect">
            <a:avLst/>
          </a:prstGeom>
          <a:solidFill>
            <a:srgbClr val="008000"/>
          </a:soli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spcBef>
                <a:spcPct val="0"/>
              </a:spcBef>
              <a:spcAft>
                <a:spcPct val="0"/>
              </a:spcAft>
            </a:pPr>
            <a:r>
              <a:rPr lang="en-ZW" sz="2400" dirty="0">
                <a:solidFill>
                  <a:schemeClr val="bg1"/>
                </a:solidFill>
                <a:latin typeface="Garamond" panose="02020404030301010803" pitchFamily="18" charset="0"/>
              </a:rPr>
              <a:t>Financial sector stability</a:t>
            </a:r>
            <a:endParaRPr lang="en-US" sz="2400" dirty="0">
              <a:solidFill>
                <a:schemeClr val="bg1"/>
              </a:solidFill>
              <a:latin typeface="Garamond" panose="02020404030301010803" pitchFamily="18" charset="0"/>
            </a:endParaRPr>
          </a:p>
        </p:txBody>
      </p:sp>
      <p:pic>
        <p:nvPicPr>
          <p:cNvPr id="9" name="Picture 8"/>
          <p:cNvPicPr>
            <a:picLocks noChangeAspect="1"/>
          </p:cNvPicPr>
          <p:nvPr/>
        </p:nvPicPr>
        <p:blipFill>
          <a:blip r:embed="rId3"/>
          <a:stretch>
            <a:fillRect/>
          </a:stretch>
        </p:blipFill>
        <p:spPr>
          <a:xfrm>
            <a:off x="533400" y="2197854"/>
            <a:ext cx="2795956" cy="926346"/>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43600"/>
            <a:ext cx="9144000" cy="793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00997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76800"/>
            <a:ext cx="914400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4"/>
          <p:cNvSpPr>
            <a:spLocks noGrp="1"/>
          </p:cNvSpPr>
          <p:nvPr>
            <p:ph type="title"/>
          </p:nvPr>
        </p:nvSpPr>
        <p:spPr>
          <a:xfrm>
            <a:off x="184245" y="381000"/>
            <a:ext cx="8610600" cy="369332"/>
          </a:xfrm>
          <a:solidFill>
            <a:srgbClr val="008000"/>
          </a:solidFill>
          <a:ln w="9525" algn="ctr">
            <a:noFill/>
            <a:miter lim="800000"/>
            <a:headEnd/>
            <a:tailEnd/>
          </a:ln>
          <a:effectLst/>
        </p:spPr>
        <p:txBody>
          <a:bodyPr vert="horz" wrap="square" lIns="0" tIns="0" rIns="0" bIns="0" numCol="1" anchor="ctr" anchorCtr="0" compatLnSpc="1">
            <a:prstTxWarp prst="textNoShape">
              <a:avLst/>
            </a:prstTxWarp>
            <a:spAutoFit/>
          </a:bodyPr>
          <a:lstStyle/>
          <a:p>
            <a:pPr algn="l" fontAlgn="base">
              <a:spcAft>
                <a:spcPct val="0"/>
              </a:spcAft>
            </a:pPr>
            <a:r>
              <a:rPr lang="en-NZ" sz="2400" dirty="0">
                <a:solidFill>
                  <a:schemeClr val="bg1"/>
                </a:solidFill>
                <a:latin typeface="Garamond" panose="02020404030301010803" pitchFamily="18" charset="0"/>
                <a:ea typeface="+mn-ea"/>
                <a:cs typeface="+mn-cs"/>
              </a:rPr>
              <a:t>Government </a:t>
            </a:r>
            <a:r>
              <a:rPr lang="en-NZ" sz="2400" dirty="0" smtClean="0">
                <a:solidFill>
                  <a:schemeClr val="bg1"/>
                </a:solidFill>
                <a:latin typeface="Garamond" panose="02020404030301010803" pitchFamily="18" charset="0"/>
                <a:ea typeface="+mn-ea"/>
                <a:cs typeface="+mn-cs"/>
              </a:rPr>
              <a:t>finances</a:t>
            </a:r>
            <a:endParaRPr lang="en-NZ" sz="2400" dirty="0">
              <a:solidFill>
                <a:schemeClr val="bg1"/>
              </a:solidFill>
              <a:latin typeface="Garamond" panose="02020404030301010803" pitchFamily="18" charset="0"/>
              <a:ea typeface="+mn-ea"/>
              <a:cs typeface="+mn-cs"/>
            </a:endParaRPr>
          </a:p>
        </p:txBody>
      </p:sp>
      <p:sp>
        <p:nvSpPr>
          <p:cNvPr id="5" name="Text Placeholder 5"/>
          <p:cNvSpPr txBox="1">
            <a:spLocks/>
          </p:cNvSpPr>
          <p:nvPr/>
        </p:nvSpPr>
        <p:spPr>
          <a:xfrm>
            <a:off x="184245" y="861461"/>
            <a:ext cx="8610600" cy="5847755"/>
          </a:xfrm>
          <a:prstGeom prst="rect">
            <a:avLst/>
          </a:prstGeom>
        </p:spPr>
        <p:txBody>
          <a:bodyPr vert="horz" wrap="square" lIns="0" tIns="45720" rIns="0" bIns="45720" rtlCol="0" anchor="ctr">
            <a:sp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pPr>
            <a:r>
              <a:rPr lang="en-US" sz="1100" dirty="0">
                <a:solidFill>
                  <a:srgbClr val="FF3300"/>
                </a:solidFill>
                <a:latin typeface="Garamond" pitchFamily="18" charset="0"/>
              </a:rPr>
              <a:t>Rationalisation of the Public Service</a:t>
            </a:r>
          </a:p>
          <a:p>
            <a:pPr marL="171450" lvl="2" indent="-171450">
              <a:spcBef>
                <a:spcPct val="0"/>
              </a:spcBef>
              <a:buFont typeface="Arial" panose="020B0604020202020204" pitchFamily="34" charset="0"/>
              <a:buChar char="•"/>
            </a:pPr>
            <a:r>
              <a:rPr lang="en-US" sz="1100" dirty="0" smtClean="0">
                <a:solidFill>
                  <a:prstClr val="black"/>
                </a:solidFill>
                <a:latin typeface="Garamond" panose="02020404030301010803" pitchFamily="18" charset="0"/>
              </a:rPr>
              <a:t>Cabinet </a:t>
            </a:r>
            <a:r>
              <a:rPr lang="en-US" sz="1100" dirty="0">
                <a:solidFill>
                  <a:prstClr val="black"/>
                </a:solidFill>
                <a:latin typeface="Garamond" panose="02020404030301010803" pitchFamily="18" charset="0"/>
              </a:rPr>
              <a:t>has approved implementation of various rationalisation measures which will unlock savings of around USD14.2 million per month from the 2016 </a:t>
            </a:r>
            <a:r>
              <a:rPr lang="en-US" sz="1100" dirty="0" smtClean="0">
                <a:solidFill>
                  <a:prstClr val="black"/>
                </a:solidFill>
                <a:latin typeface="Garamond" panose="02020404030301010803" pitchFamily="18" charset="0"/>
              </a:rPr>
              <a:t>budget </a:t>
            </a:r>
            <a:r>
              <a:rPr lang="en-US" sz="1100" dirty="0">
                <a:solidFill>
                  <a:prstClr val="black"/>
                </a:solidFill>
                <a:latin typeface="Garamond" panose="02020404030301010803" pitchFamily="18" charset="0"/>
              </a:rPr>
              <a:t>which translates to USD170.4 million annual savings.</a:t>
            </a:r>
          </a:p>
          <a:p>
            <a:pPr marL="285750" lvl="2" indent="-285750">
              <a:spcBef>
                <a:spcPct val="0"/>
              </a:spcBef>
              <a:buFont typeface="Arial" panose="020B0604020202020204" pitchFamily="34" charset="0"/>
              <a:buChar char="•"/>
            </a:pPr>
            <a:endParaRPr lang="en-US" sz="1100" dirty="0">
              <a:solidFill>
                <a:prstClr val="black"/>
              </a:solidFill>
              <a:latin typeface="Garamond" panose="02020404030301010803" pitchFamily="18" charset="0"/>
            </a:endParaRPr>
          </a:p>
          <a:p>
            <a:pPr indent="-285750" fontAlgn="base">
              <a:spcBef>
                <a:spcPct val="0"/>
              </a:spcBef>
            </a:pPr>
            <a:r>
              <a:rPr lang="en-US" sz="1100" dirty="0">
                <a:solidFill>
                  <a:srgbClr val="FF3300"/>
                </a:solidFill>
                <a:latin typeface="Garamond" pitchFamily="18" charset="0"/>
              </a:rPr>
              <a:t>Public Finance Management</a:t>
            </a:r>
          </a:p>
          <a:p>
            <a:pPr marL="171450" lvl="2" indent="-171450" algn="just" fontAlgn="base">
              <a:spcBef>
                <a:spcPct val="0"/>
              </a:spcBef>
              <a:buFont typeface="Arial" panose="020B0604020202020204" pitchFamily="34" charset="0"/>
              <a:buChar char="•"/>
            </a:pPr>
            <a:r>
              <a:rPr lang="en-US" sz="1100" dirty="0">
                <a:latin typeface="Garamond" pitchFamily="18" charset="0"/>
              </a:rPr>
              <a:t>Government has made significant strides to amend the Public Finance Management Act and Office of the Auditor General with a view to strengthening Treasury oversight of parastatals and local authorities. </a:t>
            </a:r>
          </a:p>
          <a:p>
            <a:pPr marL="171450" lvl="2" indent="-171450" algn="just" fontAlgn="base">
              <a:spcBef>
                <a:spcPct val="0"/>
              </a:spcBef>
              <a:buFont typeface="Arial" panose="020B0604020202020204" pitchFamily="34" charset="0"/>
              <a:buChar char="•"/>
            </a:pPr>
            <a:r>
              <a:rPr lang="en-US" sz="1100" dirty="0">
                <a:latin typeface="Garamond" pitchFamily="18" charset="0"/>
              </a:rPr>
              <a:t>In this regard, the IMF and World Bank have provided Technical Assistance to the country in the area of strengthening Public Finance Management Systems. </a:t>
            </a:r>
          </a:p>
          <a:p>
            <a:pPr marL="285750" lvl="2" indent="-285750">
              <a:spcBef>
                <a:spcPct val="0"/>
              </a:spcBef>
            </a:pPr>
            <a:endParaRPr lang="en-US" sz="1100" dirty="0">
              <a:solidFill>
                <a:srgbClr val="7030A0"/>
              </a:solidFill>
              <a:latin typeface="Garamond" pitchFamily="18" charset="0"/>
            </a:endParaRPr>
          </a:p>
          <a:p>
            <a:pPr indent="-285750" fontAlgn="base">
              <a:spcBef>
                <a:spcPct val="0"/>
              </a:spcBef>
            </a:pPr>
            <a:r>
              <a:rPr lang="en-US" sz="1100" dirty="0">
                <a:solidFill>
                  <a:srgbClr val="FF3300"/>
                </a:solidFill>
                <a:latin typeface="Garamond" pitchFamily="18" charset="0"/>
              </a:rPr>
              <a:t>Treasury Oversight on Statutory Funds</a:t>
            </a:r>
          </a:p>
          <a:p>
            <a:pPr marL="171450" lvl="2" indent="-171450" algn="just" fontAlgn="base">
              <a:spcBef>
                <a:spcPct val="0"/>
              </a:spcBef>
              <a:buFont typeface="Arial" panose="020B0604020202020204" pitchFamily="34" charset="0"/>
              <a:buChar char="•"/>
            </a:pPr>
            <a:r>
              <a:rPr lang="en-US" sz="1100" dirty="0">
                <a:latin typeface="Garamond" pitchFamily="18" charset="0"/>
              </a:rPr>
              <a:t>In order to enhance transparency and accountability over Statutory Funds and other Retentions authorised by Treasury, Government is directing all such entities to open bank accounts with the Reserve Bank and transfer all balances to central bank  accounts by 31 January 2016 ,failure by an entity to comply with this directive will result in the revocation of retention authority. </a:t>
            </a:r>
          </a:p>
          <a:p>
            <a:pPr marL="285750" lvl="2" indent="-285750">
              <a:spcBef>
                <a:spcPct val="0"/>
              </a:spcBef>
              <a:buFont typeface="Arial" panose="020B0604020202020204" pitchFamily="34" charset="0"/>
              <a:buChar char="•"/>
            </a:pPr>
            <a:endParaRPr lang="en-US" sz="1100" dirty="0">
              <a:solidFill>
                <a:prstClr val="black"/>
              </a:solidFill>
              <a:latin typeface="Garamond" panose="02020404030301010803" pitchFamily="18" charset="0"/>
            </a:endParaRPr>
          </a:p>
          <a:p>
            <a:pPr indent="-285750" fontAlgn="base">
              <a:spcBef>
                <a:spcPct val="0"/>
              </a:spcBef>
            </a:pPr>
            <a:r>
              <a:rPr lang="en-US" sz="1100" dirty="0">
                <a:solidFill>
                  <a:srgbClr val="FF3300"/>
                </a:solidFill>
                <a:latin typeface="Garamond" pitchFamily="18" charset="0"/>
              </a:rPr>
              <a:t>Public Service Pension Fund</a:t>
            </a:r>
          </a:p>
          <a:p>
            <a:pPr marL="171450" lvl="2" indent="-171450" algn="just" fontAlgn="base">
              <a:spcBef>
                <a:spcPct val="0"/>
              </a:spcBef>
              <a:buFont typeface="Arial" panose="020B0604020202020204" pitchFamily="34" charset="0"/>
              <a:buChar char="•"/>
            </a:pPr>
            <a:r>
              <a:rPr lang="en-US" sz="1100" dirty="0">
                <a:latin typeface="Garamond" pitchFamily="18" charset="0"/>
              </a:rPr>
              <a:t>Cabinet has adopted the principle of migrating from a Pay-As-You-Go to Defined Benefit Pension arrangement to ensure long term financial sustainability.</a:t>
            </a:r>
          </a:p>
          <a:p>
            <a:pPr marL="285750" lvl="2" indent="-285750" fontAlgn="base">
              <a:spcBef>
                <a:spcPct val="0"/>
              </a:spcBef>
              <a:buFont typeface="Arial" panose="020B0604020202020204" pitchFamily="34" charset="0"/>
              <a:buChar char="•"/>
            </a:pPr>
            <a:endParaRPr lang="en-US" sz="1100" dirty="0">
              <a:solidFill>
                <a:prstClr val="black"/>
              </a:solidFill>
              <a:latin typeface="Garamond" panose="02020404030301010803" pitchFamily="18" charset="0"/>
            </a:endParaRPr>
          </a:p>
          <a:p>
            <a:pPr marL="0" lvl="2" indent="-285750">
              <a:spcBef>
                <a:spcPct val="0"/>
              </a:spcBef>
            </a:pPr>
            <a:r>
              <a:rPr lang="en-US" sz="1100" dirty="0">
                <a:solidFill>
                  <a:srgbClr val="FF3300"/>
                </a:solidFill>
                <a:latin typeface="Garamond" pitchFamily="18" charset="0"/>
              </a:rPr>
              <a:t>Public Enterprises Wage Bill</a:t>
            </a:r>
          </a:p>
          <a:p>
            <a:pPr marL="171450" lvl="2" indent="-171450" algn="just" fontAlgn="base">
              <a:spcBef>
                <a:spcPct val="0"/>
              </a:spcBef>
              <a:buFont typeface="Arial" panose="020B0604020202020204" pitchFamily="34" charset="0"/>
              <a:buChar char="•"/>
            </a:pPr>
            <a:r>
              <a:rPr lang="en-US" sz="1100" dirty="0" smtClean="0">
                <a:latin typeface="Garamond" pitchFamily="18" charset="0"/>
              </a:rPr>
              <a:t>Going </a:t>
            </a:r>
            <a:r>
              <a:rPr lang="en-US" sz="1100" dirty="0">
                <a:latin typeface="Garamond" pitchFamily="18" charset="0"/>
              </a:rPr>
              <a:t>forward, </a:t>
            </a:r>
            <a:r>
              <a:rPr lang="en-US" sz="1100" dirty="0" smtClean="0">
                <a:latin typeface="Garamond" pitchFamily="18" charset="0"/>
              </a:rPr>
              <a:t>State </a:t>
            </a:r>
            <a:r>
              <a:rPr lang="en-US" sz="1100" dirty="0">
                <a:latin typeface="Garamond" pitchFamily="18" charset="0"/>
              </a:rPr>
              <a:t>owned </a:t>
            </a:r>
            <a:r>
              <a:rPr lang="en-US" sz="1100" dirty="0" smtClean="0">
                <a:latin typeface="Garamond" pitchFamily="18" charset="0"/>
              </a:rPr>
              <a:t>Enterprises </a:t>
            </a:r>
            <a:r>
              <a:rPr lang="en-US" sz="1100" dirty="0">
                <a:latin typeface="Garamond" pitchFamily="18" charset="0"/>
              </a:rPr>
              <a:t>need to observe the golden rule that a maximum of 30% of revenues should be set aside for remuneration, whilst 70% goes towards service delivery. </a:t>
            </a:r>
          </a:p>
          <a:p>
            <a:pPr marL="171450" lvl="2" indent="-171450" algn="just" fontAlgn="base">
              <a:spcBef>
                <a:spcPct val="0"/>
              </a:spcBef>
              <a:buFont typeface="Arial" panose="020B0604020202020204" pitchFamily="34" charset="0"/>
              <a:buChar char="•"/>
            </a:pPr>
            <a:endParaRPr lang="en-US" sz="1100" dirty="0">
              <a:latin typeface="Garamond" pitchFamily="18" charset="0"/>
            </a:endParaRPr>
          </a:p>
          <a:p>
            <a:pPr marL="0" lvl="2" indent="-285750">
              <a:spcBef>
                <a:spcPct val="0"/>
              </a:spcBef>
            </a:pPr>
            <a:r>
              <a:rPr lang="en-US" sz="1100" dirty="0">
                <a:solidFill>
                  <a:srgbClr val="FF3300"/>
                </a:solidFill>
                <a:latin typeface="Garamond" pitchFamily="18" charset="0"/>
              </a:rPr>
              <a:t>Local Authorities Service Delivery</a:t>
            </a:r>
          </a:p>
          <a:p>
            <a:pPr marL="171450" lvl="2" indent="-171450">
              <a:spcBef>
                <a:spcPct val="0"/>
              </a:spcBef>
              <a:buFont typeface="Arial" panose="020B0604020202020204" pitchFamily="34" charset="0"/>
              <a:buChar char="•"/>
            </a:pPr>
            <a:r>
              <a:rPr lang="en-US" sz="1100" dirty="0">
                <a:solidFill>
                  <a:prstClr val="black"/>
                </a:solidFill>
                <a:latin typeface="Garamond" panose="02020404030301010803" pitchFamily="18" charset="0"/>
              </a:rPr>
              <a:t>Government requires local authorities to comply with the 30/70% remuneration guidelines in managing human resources costs in councils</a:t>
            </a:r>
            <a:r>
              <a:rPr lang="en-US" sz="1100" dirty="0" smtClean="0">
                <a:solidFill>
                  <a:prstClr val="black"/>
                </a:solidFill>
                <a:latin typeface="Garamond" panose="02020404030301010803" pitchFamily="18" charset="0"/>
              </a:rPr>
              <a:t>,</a:t>
            </a:r>
          </a:p>
          <a:p>
            <a:pPr marL="0" lvl="2">
              <a:spcBef>
                <a:spcPct val="0"/>
              </a:spcBef>
            </a:pPr>
            <a:r>
              <a:rPr lang="en-US" sz="1100" dirty="0">
                <a:solidFill>
                  <a:prstClr val="black"/>
                </a:solidFill>
                <a:latin typeface="Garamond" panose="02020404030301010803" pitchFamily="18" charset="0"/>
              </a:rPr>
              <a:t> </a:t>
            </a:r>
            <a:r>
              <a:rPr lang="en-US" sz="1100" dirty="0" smtClean="0">
                <a:solidFill>
                  <a:prstClr val="black"/>
                </a:solidFill>
                <a:latin typeface="Garamond" panose="02020404030301010803" pitchFamily="18" charset="0"/>
              </a:rPr>
              <a:t>    </a:t>
            </a:r>
            <a:r>
              <a:rPr lang="en-US" sz="1100" dirty="0">
                <a:solidFill>
                  <a:prstClr val="black"/>
                </a:solidFill>
                <a:latin typeface="Garamond" panose="02020404030301010803" pitchFamily="18" charset="0"/>
              </a:rPr>
              <a:t>along the same lines as state controlled entities inn order to control costs and improve efficiencies.</a:t>
            </a:r>
          </a:p>
          <a:p>
            <a:pPr marL="171450" lvl="2" indent="-171450">
              <a:spcBef>
                <a:spcPct val="0"/>
              </a:spcBef>
              <a:buFont typeface="Arial" panose="020B0604020202020204" pitchFamily="34" charset="0"/>
              <a:buChar char="•"/>
            </a:pPr>
            <a:r>
              <a:rPr lang="en-US" sz="1100" dirty="0">
                <a:solidFill>
                  <a:prstClr val="black"/>
                </a:solidFill>
                <a:latin typeface="Garamond" panose="02020404030301010803" pitchFamily="18" charset="0"/>
              </a:rPr>
              <a:t>It has been proposed  that  the initial phase of a prepaid revenue collection arrangements be compulsory for industry, commerce </a:t>
            </a:r>
            <a:endParaRPr lang="en-US" sz="1100" dirty="0" smtClean="0">
              <a:solidFill>
                <a:prstClr val="black"/>
              </a:solidFill>
              <a:latin typeface="Garamond" panose="02020404030301010803" pitchFamily="18" charset="0"/>
            </a:endParaRPr>
          </a:p>
          <a:p>
            <a:pPr marL="0" lvl="2">
              <a:spcBef>
                <a:spcPct val="0"/>
              </a:spcBef>
            </a:pPr>
            <a:r>
              <a:rPr lang="en-US" sz="1100" dirty="0">
                <a:solidFill>
                  <a:prstClr val="black"/>
                </a:solidFill>
                <a:latin typeface="Garamond" panose="02020404030301010803" pitchFamily="18" charset="0"/>
              </a:rPr>
              <a:t> </a:t>
            </a:r>
            <a:r>
              <a:rPr lang="en-US" sz="1100" dirty="0" smtClean="0">
                <a:solidFill>
                  <a:prstClr val="black"/>
                </a:solidFill>
                <a:latin typeface="Garamond" panose="02020404030301010803" pitchFamily="18" charset="0"/>
              </a:rPr>
              <a:t>    and </a:t>
            </a:r>
            <a:r>
              <a:rPr lang="en-US" sz="1100" dirty="0">
                <a:solidFill>
                  <a:prstClr val="black"/>
                </a:solidFill>
                <a:latin typeface="Garamond" panose="02020404030301010803" pitchFamily="18" charset="0"/>
              </a:rPr>
              <a:t>low density.</a:t>
            </a:r>
          </a:p>
          <a:p>
            <a:pPr marL="171450" lvl="2" indent="-171450">
              <a:spcBef>
                <a:spcPct val="0"/>
              </a:spcBef>
              <a:buFont typeface="Arial" panose="020B0604020202020204" pitchFamily="34" charset="0"/>
              <a:buChar char="•"/>
            </a:pPr>
            <a:r>
              <a:rPr lang="en-US" sz="1100" dirty="0">
                <a:solidFill>
                  <a:prstClr val="black"/>
                </a:solidFill>
                <a:latin typeface="Garamond" panose="02020404030301010803" pitchFamily="18" charset="0"/>
              </a:rPr>
              <a:t>It has been proposed for local authorities to develop bankable projects and programmes for financial support through issuance </a:t>
            </a:r>
            <a:endParaRPr lang="en-US" sz="1100" dirty="0" smtClean="0">
              <a:solidFill>
                <a:prstClr val="black"/>
              </a:solidFill>
              <a:latin typeface="Garamond" panose="02020404030301010803" pitchFamily="18" charset="0"/>
            </a:endParaRPr>
          </a:p>
          <a:p>
            <a:pPr marL="0" lvl="2">
              <a:spcBef>
                <a:spcPct val="0"/>
              </a:spcBef>
            </a:pPr>
            <a:r>
              <a:rPr lang="en-US" sz="1100" dirty="0">
                <a:solidFill>
                  <a:prstClr val="black"/>
                </a:solidFill>
                <a:latin typeface="Garamond" panose="02020404030301010803" pitchFamily="18" charset="0"/>
              </a:rPr>
              <a:t> </a:t>
            </a:r>
            <a:r>
              <a:rPr lang="en-US" sz="1100" dirty="0" smtClean="0">
                <a:solidFill>
                  <a:prstClr val="black"/>
                </a:solidFill>
                <a:latin typeface="Garamond" panose="02020404030301010803" pitchFamily="18" charset="0"/>
              </a:rPr>
              <a:t>    of </a:t>
            </a:r>
            <a:r>
              <a:rPr lang="en-US" sz="1100" dirty="0">
                <a:solidFill>
                  <a:prstClr val="black"/>
                </a:solidFill>
                <a:latin typeface="Garamond" panose="02020404030301010803" pitchFamily="18" charset="0"/>
              </a:rPr>
              <a:t>Municipal bonds.</a:t>
            </a:r>
          </a:p>
          <a:p>
            <a:pPr lvl="0" fontAlgn="base"/>
            <a:endParaRPr lang="en-US" sz="1100" dirty="0">
              <a:solidFill>
                <a:prstClr val="black"/>
              </a:solidFill>
              <a:latin typeface="Garamond" panose="02020404030301010803" pitchFamily="18" charset="0"/>
            </a:endParaRPr>
          </a:p>
          <a:p>
            <a:pPr lvl="0" fontAlgn="base"/>
            <a:endParaRPr lang="en-US" sz="1100" dirty="0">
              <a:solidFill>
                <a:prstClr val="black"/>
              </a:solidFill>
              <a:latin typeface="Garamond" panose="02020404030301010803" pitchFamily="18" charset="0"/>
            </a:endParaRPr>
          </a:p>
          <a:p>
            <a:pPr lvl="0" fontAlgn="base"/>
            <a:endParaRPr lang="en-US" sz="1100" dirty="0">
              <a:solidFill>
                <a:schemeClr val="tx1"/>
              </a:solidFill>
              <a:latin typeface="Garamond" pitchFamily="18" charset="0"/>
            </a:endParaRPr>
          </a:p>
          <a:p>
            <a:pPr lvl="0" fontAlgn="base"/>
            <a:endParaRPr lang="en-US" sz="1100" dirty="0">
              <a:solidFill>
                <a:schemeClr val="tx1"/>
              </a:solidFill>
              <a:latin typeface="Garamond" pitchFamily="18" charset="0"/>
            </a:endParaRPr>
          </a:p>
          <a:p>
            <a:pPr marL="0" lvl="2">
              <a:spcBef>
                <a:spcPct val="0"/>
              </a:spcBef>
            </a:pPr>
            <a:endParaRPr lang="en-US" sz="1100" dirty="0">
              <a:latin typeface="Garamond" panose="02020404030301010803" pitchFamily="18" charset="0"/>
            </a:endParaRPr>
          </a:p>
        </p:txBody>
      </p:sp>
    </p:spTree>
    <p:extLst>
      <p:ext uri="{BB962C8B-B14F-4D97-AF65-F5344CB8AC3E}">
        <p14:creationId xmlns:p14="http://schemas.microsoft.com/office/powerpoint/2010/main" val="17864656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876800"/>
            <a:ext cx="914400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73049" y="1143000"/>
            <a:ext cx="4603751" cy="5908541"/>
          </a:xfrm>
          <a:prstGeom prst="rect">
            <a:avLst/>
          </a:prstGeom>
          <a:noFill/>
        </p:spPr>
        <p:txBody>
          <a:bodyPr wrap="square" lIns="0" rIns="0" rtlCol="0">
            <a:spAutoFit/>
          </a:bodyPr>
          <a:lstStyle/>
          <a:p>
            <a:pPr algn="just">
              <a:lnSpc>
                <a:spcPct val="150000"/>
              </a:lnSpc>
              <a:spcBef>
                <a:spcPct val="0"/>
              </a:spcBef>
            </a:pPr>
            <a:r>
              <a:rPr lang="en-US" sz="1100" b="1" dirty="0" smtClean="0">
                <a:solidFill>
                  <a:srgbClr val="7030A0"/>
                </a:solidFill>
                <a:latin typeface="Arial Black" panose="020B0A04020102020204" pitchFamily="34" charset="0"/>
                <a:ea typeface="+mj-ea"/>
                <a:cs typeface="+mj-cs"/>
              </a:rPr>
              <a:t>Value Added Tax (VAT)</a:t>
            </a:r>
          </a:p>
          <a:p>
            <a:pPr marL="171450" indent="-171450" algn="just">
              <a:lnSpc>
                <a:spcPct val="150000"/>
              </a:lnSpc>
              <a:buFont typeface="Stempel Garamond LT Std" pitchFamily="18" charset="0"/>
              <a:buChar char="•"/>
            </a:pPr>
            <a:r>
              <a:rPr lang="en-US" sz="1100" dirty="0" smtClean="0">
                <a:latin typeface="Garamond" panose="02020404030301010803" pitchFamily="18" charset="0"/>
              </a:rPr>
              <a:t>In order to broaden the tax base and also cushion low income households against high prices, it has been proposed to exempt from VAT, goods that include protective clothing, milk, eggs, vegetables, fruits, rice cereals and margarine with effect from 1  January 2016.</a:t>
            </a:r>
          </a:p>
          <a:p>
            <a:pPr algn="just">
              <a:lnSpc>
                <a:spcPct val="150000"/>
              </a:lnSpc>
            </a:pPr>
            <a:endParaRPr lang="en-US" sz="1100" dirty="0" smtClean="0">
              <a:latin typeface="Garamond" panose="02020404030301010803" pitchFamily="18" charset="0"/>
            </a:endParaRPr>
          </a:p>
          <a:p>
            <a:pPr algn="just">
              <a:lnSpc>
                <a:spcPct val="150000"/>
              </a:lnSpc>
              <a:spcBef>
                <a:spcPct val="0"/>
              </a:spcBef>
            </a:pPr>
            <a:r>
              <a:rPr lang="en-US" sz="1100" b="1" dirty="0">
                <a:solidFill>
                  <a:srgbClr val="7030A0"/>
                </a:solidFill>
                <a:latin typeface="Arial Black" panose="020B0A04020102020204" pitchFamily="34" charset="0"/>
                <a:ea typeface="+mj-ea"/>
                <a:cs typeface="+mj-cs"/>
              </a:rPr>
              <a:t>VAT Fiscalised recording of taxable transactions</a:t>
            </a:r>
          </a:p>
          <a:p>
            <a:pPr marL="171450" indent="-171450" algn="just">
              <a:lnSpc>
                <a:spcPct val="150000"/>
              </a:lnSpc>
              <a:buFont typeface="Stempel Garamond LT Std" pitchFamily="18" charset="0"/>
              <a:buChar char="•"/>
            </a:pPr>
            <a:r>
              <a:rPr lang="en-US" sz="1100" dirty="0" smtClean="0">
                <a:latin typeface="Garamond" panose="02020404030301010803" pitchFamily="18" charset="0"/>
              </a:rPr>
              <a:t>A Project Monitoring Committee chaired by the Chairperson of the Zimbabwe Revenue Authority is being set up with effect from 1 December 2015, to ensure that installed  fiscalised devices are connected to the platform set up by ZIMRA which  enables monitoring of transactions real time.</a:t>
            </a:r>
          </a:p>
          <a:p>
            <a:pPr algn="just">
              <a:lnSpc>
                <a:spcPct val="150000"/>
              </a:lnSpc>
            </a:pPr>
            <a:endParaRPr lang="en-US" sz="1100" dirty="0" smtClean="0">
              <a:latin typeface="Garamond" panose="02020404030301010803" pitchFamily="18" charset="0"/>
            </a:endParaRPr>
          </a:p>
          <a:p>
            <a:pPr algn="just">
              <a:lnSpc>
                <a:spcPct val="150000"/>
              </a:lnSpc>
              <a:spcBef>
                <a:spcPct val="0"/>
              </a:spcBef>
            </a:pPr>
            <a:r>
              <a:rPr lang="en-US" sz="1100" b="1" dirty="0">
                <a:solidFill>
                  <a:srgbClr val="7030A0"/>
                </a:solidFill>
                <a:latin typeface="Arial Black" panose="020B0A04020102020204" pitchFamily="34" charset="0"/>
                <a:ea typeface="+mj-ea"/>
                <a:cs typeface="+mj-cs"/>
              </a:rPr>
              <a:t>Transfer pricing</a:t>
            </a:r>
          </a:p>
          <a:p>
            <a:pPr marL="171450" indent="-171450" algn="just">
              <a:lnSpc>
                <a:spcPct val="150000"/>
              </a:lnSpc>
              <a:buFont typeface="Stempel Garamond LT Std" pitchFamily="18" charset="0"/>
              <a:buChar char="•"/>
            </a:pPr>
            <a:r>
              <a:rPr lang="en-US" sz="1100" dirty="0" smtClean="0">
                <a:latin typeface="Garamond" panose="02020404030301010803" pitchFamily="18" charset="0"/>
              </a:rPr>
              <a:t>In order to counter base erosion and profit shifting arrangements arising from business transactions between related parties, it has been proposed to amend the current regulations in order to provide taxpayers with sufficient guidance on the tax treatment of transactions between related parties.</a:t>
            </a:r>
          </a:p>
          <a:p>
            <a:pPr marL="171450" indent="-171450" algn="just">
              <a:lnSpc>
                <a:spcPct val="150000"/>
              </a:lnSpc>
              <a:buFont typeface="Stempel Garamond LT Std" pitchFamily="18" charset="0"/>
              <a:buChar char="•"/>
            </a:pPr>
            <a:r>
              <a:rPr lang="en-US" sz="1100" dirty="0" smtClean="0">
                <a:latin typeface="Garamond" panose="02020404030301010803" pitchFamily="18" charset="0"/>
              </a:rPr>
              <a:t>This measure takes effect from 1 January 2016.</a:t>
            </a:r>
          </a:p>
          <a:p>
            <a:pPr algn="just">
              <a:lnSpc>
                <a:spcPct val="150000"/>
              </a:lnSpc>
            </a:pPr>
            <a:endParaRPr lang="en-US" sz="1100" dirty="0" smtClean="0">
              <a:latin typeface="Garamond" panose="02020404030301010803" pitchFamily="18" charset="0"/>
            </a:endParaRPr>
          </a:p>
          <a:p>
            <a:pPr algn="just">
              <a:lnSpc>
                <a:spcPct val="150000"/>
              </a:lnSpc>
            </a:pPr>
            <a:endParaRPr lang="en-US" sz="1100" dirty="0" smtClean="0">
              <a:latin typeface="Garamond" panose="02020404030301010803" pitchFamily="18" charset="0"/>
            </a:endParaRPr>
          </a:p>
          <a:p>
            <a:pPr algn="just">
              <a:lnSpc>
                <a:spcPct val="150000"/>
              </a:lnSpc>
            </a:pPr>
            <a:endParaRPr lang="en-US" sz="1100" dirty="0" smtClean="0">
              <a:latin typeface="Garamond" panose="02020404030301010803" pitchFamily="18" charset="0"/>
            </a:endParaRPr>
          </a:p>
          <a:p>
            <a:pPr algn="just">
              <a:lnSpc>
                <a:spcPct val="150000"/>
              </a:lnSpc>
            </a:pPr>
            <a:endParaRPr lang="en-US" sz="1100" dirty="0" smtClean="0">
              <a:latin typeface="Garamond" panose="02020404030301010803" pitchFamily="18" charset="0"/>
            </a:endParaRPr>
          </a:p>
          <a:p>
            <a:pPr algn="just">
              <a:lnSpc>
                <a:spcPct val="150000"/>
              </a:lnSpc>
            </a:pPr>
            <a:endParaRPr lang="en-US" sz="1100" dirty="0">
              <a:latin typeface="Garamond" panose="02020404030301010803" pitchFamily="18" charset="0"/>
            </a:endParaRPr>
          </a:p>
        </p:txBody>
      </p:sp>
      <p:sp>
        <p:nvSpPr>
          <p:cNvPr id="5" name="Rectangle 18"/>
          <p:cNvSpPr>
            <a:spLocks noChangeArrowheads="1"/>
          </p:cNvSpPr>
          <p:nvPr>
            <p:custDataLst>
              <p:tags r:id="rId1"/>
            </p:custDataLst>
          </p:nvPr>
        </p:nvSpPr>
        <p:spPr bwMode="gray">
          <a:xfrm>
            <a:off x="273048" y="545068"/>
            <a:ext cx="8489951" cy="369332"/>
          </a:xfrm>
          <a:prstGeom prst="rect">
            <a:avLst/>
          </a:prstGeom>
          <a:solidFill>
            <a:srgbClr val="008000"/>
          </a:soli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spcBef>
                <a:spcPct val="0"/>
              </a:spcBef>
              <a:spcAft>
                <a:spcPct val="0"/>
              </a:spcAft>
            </a:pPr>
            <a:r>
              <a:rPr lang="en-ZW" sz="2400" dirty="0">
                <a:solidFill>
                  <a:schemeClr val="bg1"/>
                </a:solidFill>
                <a:latin typeface="Garamond" panose="02020404030301010803" pitchFamily="18" charset="0"/>
              </a:rPr>
              <a:t>Revenue measures</a:t>
            </a:r>
            <a:endParaRPr lang="en-US" sz="2400" dirty="0">
              <a:solidFill>
                <a:schemeClr val="bg1"/>
              </a:solidFill>
              <a:latin typeface="Garamond" panose="02020404030301010803" pitchFamily="18" charset="0"/>
            </a:endParaRPr>
          </a:p>
        </p:txBody>
      </p:sp>
      <p:pic>
        <p:nvPicPr>
          <p:cNvPr id="6" name="Picture 5"/>
          <p:cNvPicPr>
            <a:picLocks noChangeAspect="1" noChangeArrowheads="1"/>
          </p:cNvPicPr>
          <p:nvPr/>
        </p:nvPicPr>
        <p:blipFill>
          <a:blip r:embed="rId5" cstate="print"/>
          <a:srcRect/>
          <a:stretch>
            <a:fillRect/>
          </a:stretch>
        </p:blipFill>
        <p:spPr bwMode="auto">
          <a:xfrm>
            <a:off x="6019800" y="1031811"/>
            <a:ext cx="3124200" cy="3956114"/>
          </a:xfrm>
          <a:prstGeom prst="rect">
            <a:avLst/>
          </a:prstGeom>
          <a:noFill/>
          <a:ln w="9525">
            <a:noFill/>
            <a:miter lim="800000"/>
            <a:headEnd/>
            <a:tailEnd/>
          </a:ln>
        </p:spPr>
      </p:pic>
    </p:spTree>
    <p:extLst>
      <p:ext uri="{BB962C8B-B14F-4D97-AF65-F5344CB8AC3E}">
        <p14:creationId xmlns:p14="http://schemas.microsoft.com/office/powerpoint/2010/main" val="4246840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67000"/>
            <a:ext cx="9144000" cy="4159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35835" y="1143000"/>
            <a:ext cx="8458200" cy="5170646"/>
          </a:xfrm>
          <a:prstGeom prst="rect">
            <a:avLst/>
          </a:prstGeom>
          <a:noFill/>
        </p:spPr>
        <p:txBody>
          <a:bodyPr wrap="square" lIns="0" rIns="0" rtlCol="0">
            <a:spAutoFit/>
          </a:bodyPr>
          <a:lstStyle/>
          <a:p>
            <a:pPr algn="just">
              <a:lnSpc>
                <a:spcPct val="150000"/>
              </a:lnSpc>
              <a:spcBef>
                <a:spcPct val="0"/>
              </a:spcBef>
            </a:pPr>
            <a:r>
              <a:rPr lang="en-US" sz="1100" b="1" dirty="0">
                <a:solidFill>
                  <a:srgbClr val="7030A0"/>
                </a:solidFill>
                <a:latin typeface="Arial Black" panose="020B0A04020102020204" pitchFamily="34" charset="0"/>
                <a:ea typeface="+mj-ea"/>
                <a:cs typeface="+mj-cs"/>
              </a:rPr>
              <a:t>Tax relief </a:t>
            </a:r>
            <a:r>
              <a:rPr lang="en-US" sz="1100" b="1" dirty="0" smtClean="0">
                <a:solidFill>
                  <a:srgbClr val="7030A0"/>
                </a:solidFill>
                <a:latin typeface="Arial Black" panose="020B0A04020102020204" pitchFamily="34" charset="0"/>
                <a:ea typeface="+mj-ea"/>
                <a:cs typeface="+mj-cs"/>
              </a:rPr>
              <a:t>measures</a:t>
            </a:r>
          </a:p>
          <a:p>
            <a:pPr algn="just">
              <a:lnSpc>
                <a:spcPct val="150000"/>
              </a:lnSpc>
              <a:spcBef>
                <a:spcPct val="0"/>
              </a:spcBef>
            </a:pPr>
            <a:r>
              <a:rPr lang="en-US" sz="1100" b="1" dirty="0" smtClean="0">
                <a:solidFill>
                  <a:srgbClr val="FF3300"/>
                </a:solidFill>
                <a:latin typeface="Garamond" pitchFamily="18" charset="0"/>
                <a:ea typeface="+mj-ea"/>
                <a:cs typeface="+mj-cs"/>
              </a:rPr>
              <a:t>Rebate of duty on capital equipment</a:t>
            </a:r>
          </a:p>
          <a:p>
            <a:pPr marL="171450" indent="-171450" algn="just">
              <a:lnSpc>
                <a:spcPct val="150000"/>
              </a:lnSpc>
              <a:buFont typeface="Stempel Garamond LT Std" pitchFamily="18" charset="0"/>
              <a:buChar char="•"/>
            </a:pPr>
            <a:r>
              <a:rPr lang="en-GB" sz="1100" dirty="0" smtClean="0">
                <a:latin typeface="Garamond" panose="02020404030301010803" pitchFamily="18" charset="0"/>
              </a:rPr>
              <a:t>It has been proposed to extend a rebate of duty on capital equipment imported by the mining, agriculture, manufacturing and energy sectors, for equipment valued at USD1 million and above, with effect from 1 January 2016.</a:t>
            </a:r>
          </a:p>
          <a:p>
            <a:pPr marL="171450" indent="-171450" algn="just">
              <a:lnSpc>
                <a:spcPct val="150000"/>
              </a:lnSpc>
              <a:buFont typeface="Stempel Garamond LT Std" pitchFamily="18" charset="0"/>
              <a:buChar char="•"/>
            </a:pPr>
            <a:r>
              <a:rPr lang="en-GB" sz="1100" dirty="0" smtClean="0">
                <a:latin typeface="Garamond" panose="02020404030301010803" pitchFamily="18" charset="0"/>
              </a:rPr>
              <a:t>Capital equipment imported under the facility will not be liable to Customs Duty and VAT. </a:t>
            </a:r>
            <a:endParaRPr lang="en-US" sz="1100" dirty="0" smtClean="0">
              <a:latin typeface="Garamond" panose="02020404030301010803" pitchFamily="18" charset="0"/>
            </a:endParaRPr>
          </a:p>
          <a:p>
            <a:pPr algn="just">
              <a:lnSpc>
                <a:spcPct val="150000"/>
              </a:lnSpc>
            </a:pPr>
            <a:endParaRPr lang="en-GB" sz="1100" dirty="0" smtClean="0">
              <a:latin typeface="Garamond" panose="02020404030301010803" pitchFamily="18" charset="0"/>
            </a:endParaRPr>
          </a:p>
          <a:p>
            <a:pPr lvl="0" algn="just">
              <a:lnSpc>
                <a:spcPct val="150000"/>
              </a:lnSpc>
              <a:spcBef>
                <a:spcPct val="0"/>
              </a:spcBef>
            </a:pPr>
            <a:r>
              <a:rPr lang="en-GB" sz="1100" b="1" dirty="0">
                <a:solidFill>
                  <a:srgbClr val="FF3300"/>
                </a:solidFill>
                <a:latin typeface="Garamond" pitchFamily="18" charset="0"/>
                <a:ea typeface="+mj-ea"/>
                <a:cs typeface="+mj-cs"/>
              </a:rPr>
              <a:t>Royalty on gold</a:t>
            </a:r>
          </a:p>
          <a:p>
            <a:pPr marL="171450" indent="-171450" algn="just">
              <a:lnSpc>
                <a:spcPct val="150000"/>
              </a:lnSpc>
              <a:buFont typeface="Stempel Garamond LT Std" pitchFamily="18" charset="0"/>
              <a:buChar char="•"/>
            </a:pPr>
            <a:r>
              <a:rPr lang="en-GB" sz="1100" dirty="0" smtClean="0">
                <a:latin typeface="Garamond" panose="02020404030301010803" pitchFamily="18" charset="0"/>
              </a:rPr>
              <a:t>A proposal has been made to introduce a reduced royalty rate of 3% on incremental output of gold using the previous year’s production as a base year, with effect from 1 January 2016. Since incremental production will only be accounted for by the end of the following year, mining houses that qualify will benefit from the scheme through a tax credit which will be used to pay future tax obligations. </a:t>
            </a:r>
          </a:p>
          <a:p>
            <a:pPr algn="just">
              <a:lnSpc>
                <a:spcPct val="150000"/>
              </a:lnSpc>
            </a:pPr>
            <a:endParaRPr lang="en-GB" sz="1100" dirty="0" smtClean="0">
              <a:latin typeface="Garamond" panose="02020404030301010803" pitchFamily="18" charset="0"/>
            </a:endParaRPr>
          </a:p>
          <a:p>
            <a:pPr algn="just">
              <a:lnSpc>
                <a:spcPct val="150000"/>
              </a:lnSpc>
              <a:spcBef>
                <a:spcPct val="0"/>
              </a:spcBef>
            </a:pPr>
            <a:r>
              <a:rPr lang="en-GB" sz="1100" b="1" dirty="0">
                <a:solidFill>
                  <a:srgbClr val="FF3300"/>
                </a:solidFill>
                <a:latin typeface="Garamond" pitchFamily="18" charset="0"/>
                <a:ea typeface="+mj-ea"/>
                <a:cs typeface="+mj-cs"/>
              </a:rPr>
              <a:t>Mining fees and charges</a:t>
            </a:r>
          </a:p>
          <a:p>
            <a:pPr marL="171450" indent="-171450" algn="just">
              <a:lnSpc>
                <a:spcPct val="150000"/>
              </a:lnSpc>
              <a:buFont typeface="Stempel Garamond LT Std" pitchFamily="18" charset="0"/>
              <a:buChar char="•"/>
            </a:pPr>
            <a:r>
              <a:rPr lang="en-GB" sz="1100" dirty="0" smtClean="0">
                <a:latin typeface="Garamond" panose="02020404030301010803" pitchFamily="18" charset="0"/>
              </a:rPr>
              <a:t>In order to promote formalisation of illegal mining, marketing of minerals and advance the beneficiation agenda, it is necessary to review further selected fees and charges. The new fees and charges will take effect from 1 January 2016.</a:t>
            </a:r>
          </a:p>
          <a:p>
            <a:pPr algn="just">
              <a:lnSpc>
                <a:spcPct val="150000"/>
              </a:lnSpc>
            </a:pPr>
            <a:endParaRPr lang="en-GB" sz="1100" dirty="0" smtClean="0">
              <a:solidFill>
                <a:srgbClr val="FF0000"/>
              </a:solidFill>
              <a:latin typeface="Garamond" panose="02020404030301010803" pitchFamily="18" charset="0"/>
            </a:endParaRPr>
          </a:p>
          <a:p>
            <a:pPr lvl="0" algn="just">
              <a:lnSpc>
                <a:spcPct val="150000"/>
              </a:lnSpc>
              <a:spcBef>
                <a:spcPct val="0"/>
              </a:spcBef>
            </a:pPr>
            <a:r>
              <a:rPr lang="en-GB" sz="1100" b="1" dirty="0">
                <a:solidFill>
                  <a:srgbClr val="FF3300"/>
                </a:solidFill>
                <a:latin typeface="Garamond" pitchFamily="18" charset="0"/>
                <a:ea typeface="+mj-ea"/>
                <a:cs typeface="+mj-cs"/>
              </a:rPr>
              <a:t>Tax exemption on long term deposits </a:t>
            </a:r>
          </a:p>
          <a:p>
            <a:pPr marL="171450" indent="-171450" algn="just">
              <a:lnSpc>
                <a:spcPct val="150000"/>
              </a:lnSpc>
              <a:buFont typeface="Stempel Garamond LT Std" pitchFamily="18" charset="0"/>
              <a:buChar char="•"/>
            </a:pPr>
            <a:r>
              <a:rPr lang="en-GB" sz="1100" dirty="0" smtClean="0">
                <a:latin typeface="Garamond" panose="02020404030301010803" pitchFamily="18" charset="0"/>
              </a:rPr>
              <a:t>In order to encourage long term savings, it has been proposed to exempt from tax, interest earned on deposits with a tenure of </a:t>
            </a:r>
          </a:p>
          <a:p>
            <a:pPr algn="just">
              <a:lnSpc>
                <a:spcPct val="150000"/>
              </a:lnSpc>
            </a:pPr>
            <a:r>
              <a:rPr lang="en-GB" sz="1100" dirty="0">
                <a:latin typeface="Garamond" panose="02020404030301010803" pitchFamily="18" charset="0"/>
              </a:rPr>
              <a:t> </a:t>
            </a:r>
            <a:r>
              <a:rPr lang="en-GB" sz="1100" dirty="0" smtClean="0">
                <a:latin typeface="Garamond" panose="02020404030301010803" pitchFamily="18" charset="0"/>
              </a:rPr>
              <a:t>    12 months.</a:t>
            </a:r>
          </a:p>
          <a:p>
            <a:pPr marL="171450" lvl="0" indent="-171450" algn="just">
              <a:lnSpc>
                <a:spcPct val="150000"/>
              </a:lnSpc>
              <a:buFont typeface="Stempel Garamond LT Std" pitchFamily="18" charset="0"/>
              <a:buChar char="•"/>
            </a:pPr>
            <a:r>
              <a:rPr lang="en-GB" sz="1100" dirty="0" smtClean="0">
                <a:latin typeface="Garamond" panose="02020404030301010803" pitchFamily="18" charset="0"/>
              </a:rPr>
              <a:t>This measure takes effect from 1 January 2016. </a:t>
            </a:r>
          </a:p>
          <a:p>
            <a:pPr lvl="0" algn="just">
              <a:lnSpc>
                <a:spcPct val="150000"/>
              </a:lnSpc>
            </a:pPr>
            <a:endParaRPr lang="en-GB" sz="1100" dirty="0" smtClean="0">
              <a:latin typeface="Garamond" panose="02020404030301010803" pitchFamily="18" charset="0"/>
            </a:endParaRPr>
          </a:p>
        </p:txBody>
      </p:sp>
      <p:sp>
        <p:nvSpPr>
          <p:cNvPr id="5" name="Rectangle 18"/>
          <p:cNvSpPr>
            <a:spLocks noChangeArrowheads="1"/>
          </p:cNvSpPr>
          <p:nvPr>
            <p:custDataLst>
              <p:tags r:id="rId1"/>
            </p:custDataLst>
          </p:nvPr>
        </p:nvSpPr>
        <p:spPr bwMode="gray">
          <a:xfrm>
            <a:off x="168642" y="527715"/>
            <a:ext cx="8489951" cy="369332"/>
          </a:xfrm>
          <a:prstGeom prst="rect">
            <a:avLst/>
          </a:prstGeom>
          <a:solidFill>
            <a:srgbClr val="008000"/>
          </a:soli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spcBef>
                <a:spcPct val="0"/>
              </a:spcBef>
              <a:spcAft>
                <a:spcPct val="0"/>
              </a:spcAft>
            </a:pPr>
            <a:r>
              <a:rPr lang="en-ZW" sz="2400" dirty="0">
                <a:solidFill>
                  <a:schemeClr val="bg1"/>
                </a:solidFill>
                <a:latin typeface="Garamond" panose="02020404030301010803" pitchFamily="18" charset="0"/>
              </a:rPr>
              <a:t>Revenue </a:t>
            </a:r>
            <a:r>
              <a:rPr lang="en-ZW" sz="2400" dirty="0" smtClean="0">
                <a:solidFill>
                  <a:schemeClr val="bg1"/>
                </a:solidFill>
                <a:latin typeface="Garamond" panose="02020404030301010803" pitchFamily="18" charset="0"/>
              </a:rPr>
              <a:t>measures</a:t>
            </a:r>
            <a:endParaRPr lang="en-US" sz="24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596621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76800"/>
            <a:ext cx="914400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J:\AA Clients\G\Grant Thornton Camelsa\Brand Guidelines\2013\Second icons batch - Nov 2013 - PNGs originals\Second icons batch - Nov 2013 - PNGs originals\globe\globe_lavendar.png"/>
          <p:cNvPicPr>
            <a:picLocks noChangeAspect="1" noChangeArrowheads="1"/>
          </p:cNvPicPr>
          <p:nvPr/>
        </p:nvPicPr>
        <p:blipFill>
          <a:blip r:embed="rId4" cstate="print"/>
          <a:srcRect r="24056"/>
          <a:stretch>
            <a:fillRect/>
          </a:stretch>
        </p:blipFill>
        <p:spPr bwMode="auto">
          <a:xfrm>
            <a:off x="6569233" y="1295400"/>
            <a:ext cx="2574767" cy="3354599"/>
          </a:xfrm>
          <a:prstGeom prst="rect">
            <a:avLst/>
          </a:prstGeom>
          <a:noFill/>
        </p:spPr>
      </p:pic>
      <p:sp>
        <p:nvSpPr>
          <p:cNvPr id="4" name="Rectangle 3"/>
          <p:cNvSpPr/>
          <p:nvPr/>
        </p:nvSpPr>
        <p:spPr>
          <a:xfrm>
            <a:off x="265959" y="1447800"/>
            <a:ext cx="5372839" cy="4662815"/>
          </a:xfrm>
          <a:prstGeom prst="rect">
            <a:avLst/>
          </a:prstGeom>
        </p:spPr>
        <p:txBody>
          <a:bodyPr wrap="square" lIns="0" rIns="0">
            <a:spAutoFit/>
          </a:bodyPr>
          <a:lstStyle/>
          <a:p>
            <a:pPr algn="just">
              <a:spcBef>
                <a:spcPct val="0"/>
              </a:spcBef>
            </a:pPr>
            <a:r>
              <a:rPr lang="en-GB" sz="1100" b="1" dirty="0" smtClean="0">
                <a:solidFill>
                  <a:srgbClr val="7030A0"/>
                </a:solidFill>
                <a:latin typeface="Garamond" pitchFamily="18" charset="0"/>
                <a:ea typeface="+mj-ea"/>
                <a:cs typeface="+mj-cs"/>
              </a:rPr>
              <a:t>Pension commutation</a:t>
            </a:r>
          </a:p>
          <a:p>
            <a:pPr marL="171450" indent="-171450" algn="just">
              <a:buFont typeface="Stempel Garamond LT Std" pitchFamily="18" charset="0"/>
              <a:buChar char="•"/>
            </a:pPr>
            <a:r>
              <a:rPr lang="en-GB" sz="1100" dirty="0" smtClean="0">
                <a:latin typeface="Garamond" panose="02020404030301010803" pitchFamily="18" charset="0"/>
              </a:rPr>
              <a:t>In order to provide relief to retrenched employees who have not yet attained the prescribed retirement age, it has been proposed to exempt a minimum value of USD10 000 or one third of the total value of the pension or annuity up to a maximum of USD60 000. Future pension payouts accruing to these retrenched employees will, however, not benefit from the income tax exemption.  </a:t>
            </a:r>
          </a:p>
          <a:p>
            <a:pPr marL="171450" indent="-171450" algn="just">
              <a:buFont typeface="Stempel Garamond LT Std" pitchFamily="18" charset="0"/>
              <a:buChar char="•"/>
            </a:pPr>
            <a:r>
              <a:rPr lang="en-GB" sz="1100" dirty="0" smtClean="0">
                <a:latin typeface="Garamond" panose="02020404030301010803" pitchFamily="18" charset="0"/>
              </a:rPr>
              <a:t>This measure takes effect from 1 January 2016.</a:t>
            </a:r>
          </a:p>
          <a:p>
            <a:pPr algn="just"/>
            <a:endParaRPr lang="en-GB" sz="1100" dirty="0" smtClean="0">
              <a:latin typeface="Garamond" panose="02020404030301010803" pitchFamily="18" charset="0"/>
            </a:endParaRPr>
          </a:p>
          <a:p>
            <a:pPr algn="just">
              <a:spcBef>
                <a:spcPct val="0"/>
              </a:spcBef>
            </a:pPr>
            <a:r>
              <a:rPr lang="en-GB" sz="1100" b="1" dirty="0" smtClean="0">
                <a:solidFill>
                  <a:srgbClr val="7030A0"/>
                </a:solidFill>
                <a:latin typeface="Garamond" pitchFamily="18" charset="0"/>
                <a:ea typeface="+mj-ea"/>
                <a:cs typeface="+mj-cs"/>
              </a:rPr>
              <a:t>Insurance</a:t>
            </a:r>
          </a:p>
          <a:p>
            <a:pPr algn="just"/>
            <a:r>
              <a:rPr lang="en-GB" sz="1100" dirty="0" smtClean="0">
                <a:solidFill>
                  <a:srgbClr val="FF0000"/>
                </a:solidFill>
                <a:latin typeface="Garamond" panose="02020404030301010803" pitchFamily="18" charset="0"/>
                <a:cs typeface="Arial" pitchFamily="34" charset="0"/>
              </a:rPr>
              <a:t>Value Added Tax on Short Term Insurance</a:t>
            </a:r>
          </a:p>
          <a:p>
            <a:pPr marL="171450" indent="-171450" algn="just">
              <a:buFont typeface="Stempel Garamond LT Std" pitchFamily="18" charset="0"/>
              <a:buChar char="•"/>
            </a:pPr>
            <a:r>
              <a:rPr lang="en-GB" sz="1100" dirty="0" smtClean="0">
                <a:latin typeface="Garamond" panose="02020404030301010803" pitchFamily="18" charset="0"/>
              </a:rPr>
              <a:t>It has been proposed to limit the VAT payable on short term insurance to commission earned on the buying and selling of insurance policies by brokers and agents of insurance and reinsurance with effect from 1 January 2016.</a:t>
            </a:r>
          </a:p>
          <a:p>
            <a:pPr algn="just"/>
            <a:endParaRPr lang="en-GB" sz="1100" dirty="0" smtClean="0">
              <a:latin typeface="Garamond" panose="02020404030301010803" pitchFamily="18" charset="0"/>
            </a:endParaRPr>
          </a:p>
          <a:p>
            <a:pPr lvl="0" algn="just"/>
            <a:r>
              <a:rPr lang="en-GB" sz="1100" dirty="0" smtClean="0">
                <a:solidFill>
                  <a:srgbClr val="FF0000"/>
                </a:solidFill>
                <a:latin typeface="Garamond" panose="02020404030301010803" pitchFamily="18" charset="0"/>
                <a:cs typeface="Arial" pitchFamily="34" charset="0"/>
              </a:rPr>
              <a:t>Stamp duty on policies of insurance</a:t>
            </a:r>
          </a:p>
          <a:p>
            <a:pPr marL="171450" indent="-171450" algn="just">
              <a:buFont typeface="Stempel Garamond LT Std" pitchFamily="18" charset="0"/>
              <a:buChar char="•"/>
            </a:pPr>
            <a:r>
              <a:rPr lang="en-GB" sz="1100" dirty="0" smtClean="0">
                <a:latin typeface="Garamond" panose="02020404030301010803" pitchFamily="18" charset="0"/>
              </a:rPr>
              <a:t>It has been proposed to reduce Stamp duty on policies of insurance in retrospect to USD0.01, with effect from 1 February 2009 to 30 July 2015.</a:t>
            </a:r>
          </a:p>
          <a:p>
            <a:pPr marL="285750" indent="-285750" algn="just"/>
            <a:endParaRPr lang="en-GB" sz="1100" dirty="0" smtClean="0">
              <a:latin typeface="Garamond" panose="02020404030301010803" pitchFamily="18" charset="0"/>
            </a:endParaRPr>
          </a:p>
          <a:p>
            <a:pPr indent="-285750" algn="just">
              <a:spcBef>
                <a:spcPct val="0"/>
              </a:spcBef>
            </a:pPr>
            <a:r>
              <a:rPr lang="en-GB" sz="1100" b="1" dirty="0" smtClean="0">
                <a:solidFill>
                  <a:srgbClr val="7030A0"/>
                </a:solidFill>
                <a:latin typeface="Garamond" pitchFamily="18" charset="0"/>
                <a:ea typeface="+mj-ea"/>
                <a:cs typeface="+mj-cs"/>
              </a:rPr>
              <a:t>Tobacco levy on growers</a:t>
            </a:r>
          </a:p>
          <a:p>
            <a:pPr marL="171450" indent="-171450" algn="just">
              <a:spcBef>
                <a:spcPct val="0"/>
              </a:spcBef>
              <a:buFont typeface="Stempel Garamond LT Std" pitchFamily="18" charset="0"/>
              <a:buChar char="•"/>
            </a:pPr>
            <a:r>
              <a:rPr lang="en-GB" sz="1100" dirty="0" smtClean="0">
                <a:latin typeface="Garamond" panose="02020404030301010803" pitchFamily="18" charset="0"/>
              </a:rPr>
              <a:t>It has been proposed to reduce tobacco levy from 1.5% to 0.75% with effect from 1 January 2016.</a:t>
            </a:r>
          </a:p>
          <a:p>
            <a:pPr marL="285750" indent="-285750" algn="just">
              <a:spcBef>
                <a:spcPct val="0"/>
              </a:spcBef>
              <a:buFont typeface="Stempel Garamond LT Std" pitchFamily="18" charset="0"/>
              <a:buChar char="•"/>
            </a:pPr>
            <a:endParaRPr lang="en-GB" sz="1100" dirty="0" smtClean="0">
              <a:latin typeface="Garamond" panose="02020404030301010803" pitchFamily="18" charset="0"/>
            </a:endParaRPr>
          </a:p>
          <a:p>
            <a:pPr indent="-285750" algn="just">
              <a:spcBef>
                <a:spcPct val="0"/>
              </a:spcBef>
            </a:pPr>
            <a:r>
              <a:rPr lang="en-GB" sz="1100" b="1" dirty="0" smtClean="0">
                <a:solidFill>
                  <a:srgbClr val="7030A0"/>
                </a:solidFill>
                <a:latin typeface="Garamond" pitchFamily="18" charset="0"/>
                <a:ea typeface="+mj-ea"/>
                <a:cs typeface="+mj-cs"/>
              </a:rPr>
              <a:t>VAT Zero-rating Soya-bean</a:t>
            </a:r>
          </a:p>
          <a:p>
            <a:pPr marL="171450" indent="-171450" algn="just">
              <a:spcBef>
                <a:spcPct val="0"/>
              </a:spcBef>
              <a:buFont typeface="Stempel Garamond LT Std" pitchFamily="18" charset="0"/>
              <a:buChar char="•"/>
            </a:pPr>
            <a:r>
              <a:rPr lang="en-GB" sz="1100" dirty="0">
                <a:latin typeface="Garamond" panose="02020404030301010803" pitchFamily="18" charset="0"/>
              </a:rPr>
              <a:t>In support of the continued cultivation of soya bean which is a critical input in the production of </a:t>
            </a:r>
            <a:r>
              <a:rPr lang="en-GB" sz="1100" dirty="0" smtClean="0">
                <a:latin typeface="Garamond" panose="02020404030301010803" pitchFamily="18" charset="0"/>
              </a:rPr>
              <a:t>cooking </a:t>
            </a:r>
            <a:r>
              <a:rPr lang="en-GB" sz="1100" dirty="0">
                <a:latin typeface="Garamond" panose="02020404030301010803" pitchFamily="18" charset="0"/>
              </a:rPr>
              <a:t>oil and stock feeds, it has been proposed to provide relief to farmers through zero rating of soya been for the period 1 February 2009 to 31 July 2012.</a:t>
            </a:r>
          </a:p>
          <a:p>
            <a:pPr algn="just"/>
            <a:endParaRPr lang="en-GB" sz="1100" dirty="0" smtClean="0">
              <a:latin typeface="Garamond" panose="02020404030301010803" pitchFamily="18" charset="0"/>
            </a:endParaRPr>
          </a:p>
        </p:txBody>
      </p:sp>
      <p:sp>
        <p:nvSpPr>
          <p:cNvPr id="5" name="Rectangle 18"/>
          <p:cNvSpPr>
            <a:spLocks noChangeArrowheads="1"/>
          </p:cNvSpPr>
          <p:nvPr>
            <p:custDataLst>
              <p:tags r:id="rId1"/>
            </p:custDataLst>
          </p:nvPr>
        </p:nvSpPr>
        <p:spPr bwMode="gray">
          <a:xfrm>
            <a:off x="265959" y="685800"/>
            <a:ext cx="8489951" cy="369332"/>
          </a:xfrm>
          <a:prstGeom prst="rect">
            <a:avLst/>
          </a:prstGeom>
          <a:solidFill>
            <a:srgbClr val="008000"/>
          </a:soli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spcBef>
                <a:spcPct val="0"/>
              </a:spcBef>
              <a:spcAft>
                <a:spcPct val="0"/>
              </a:spcAft>
            </a:pPr>
            <a:r>
              <a:rPr lang="en-ZW" sz="2400" dirty="0">
                <a:solidFill>
                  <a:schemeClr val="bg1"/>
                </a:solidFill>
                <a:latin typeface="Garamond" panose="02020404030301010803" pitchFamily="18" charset="0"/>
              </a:rPr>
              <a:t>Revenue </a:t>
            </a:r>
            <a:r>
              <a:rPr lang="en-ZW" sz="2400" dirty="0" smtClean="0">
                <a:solidFill>
                  <a:schemeClr val="bg1"/>
                </a:solidFill>
                <a:latin typeface="Garamond" panose="02020404030301010803" pitchFamily="18" charset="0"/>
              </a:rPr>
              <a:t>measures</a:t>
            </a:r>
            <a:endParaRPr lang="en-US" sz="24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619922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76800"/>
            <a:ext cx="914400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81000" y="1626781"/>
            <a:ext cx="4572000" cy="5678478"/>
          </a:xfrm>
          <a:prstGeom prst="rect">
            <a:avLst/>
          </a:prstGeom>
        </p:spPr>
        <p:txBody>
          <a:bodyPr wrap="square" lIns="0" rIns="0">
            <a:spAutoFit/>
          </a:bodyPr>
          <a:lstStyle/>
          <a:p>
            <a:pPr>
              <a:lnSpc>
                <a:spcPct val="150000"/>
              </a:lnSpc>
              <a:spcBef>
                <a:spcPct val="0"/>
              </a:spcBef>
            </a:pPr>
            <a:r>
              <a:rPr lang="en-GB" sz="1100" b="1" dirty="0" smtClean="0">
                <a:solidFill>
                  <a:srgbClr val="7030A0"/>
                </a:solidFill>
                <a:latin typeface="Arial Black" panose="020B0A04020102020204" pitchFamily="34" charset="0"/>
                <a:ea typeface="+mj-ea"/>
                <a:cs typeface="+mj-cs"/>
              </a:rPr>
              <a:t>Offsetting refunds across tax heads</a:t>
            </a:r>
          </a:p>
          <a:p>
            <a:pPr marL="171450" indent="-171450">
              <a:lnSpc>
                <a:spcPct val="150000"/>
              </a:lnSpc>
              <a:buFont typeface="Arial" panose="020B0604020202020204" pitchFamily="34" charset="0"/>
              <a:buChar char="•"/>
            </a:pPr>
            <a:r>
              <a:rPr lang="en-GB" sz="1100" dirty="0">
                <a:latin typeface="Garamond" panose="02020404030301010803" pitchFamily="18" charset="0"/>
              </a:rPr>
              <a:t>It has been proposed to provide for the set off of any tax refunds against tax liabilities assessed on other tax heads through amendment of the Income Tax, Capital Gains, Customs and Excise and the Revenue Authority Act.</a:t>
            </a:r>
          </a:p>
          <a:p>
            <a:pPr marL="171450" indent="-171450">
              <a:lnSpc>
                <a:spcPct val="150000"/>
              </a:lnSpc>
              <a:buFont typeface="Arial" panose="020B0604020202020204" pitchFamily="34" charset="0"/>
              <a:buChar char="•"/>
            </a:pPr>
            <a:r>
              <a:rPr lang="en-GB" sz="1100" dirty="0">
                <a:latin typeface="Garamond" panose="02020404030301010803" pitchFamily="18" charset="0"/>
              </a:rPr>
              <a:t>This measure takes effect from 1 January 2016.</a:t>
            </a:r>
          </a:p>
          <a:p>
            <a:pPr>
              <a:lnSpc>
                <a:spcPct val="150000"/>
              </a:lnSpc>
            </a:pPr>
            <a:endParaRPr lang="en-GB" sz="1100" dirty="0" smtClean="0">
              <a:latin typeface="Garamond" panose="02020404030301010803" pitchFamily="18" charset="0"/>
            </a:endParaRPr>
          </a:p>
          <a:p>
            <a:pPr>
              <a:lnSpc>
                <a:spcPct val="150000"/>
              </a:lnSpc>
              <a:spcBef>
                <a:spcPct val="0"/>
              </a:spcBef>
            </a:pPr>
            <a:r>
              <a:rPr lang="en-GB" sz="1100" dirty="0" smtClean="0">
                <a:solidFill>
                  <a:srgbClr val="7030A0"/>
                </a:solidFill>
                <a:latin typeface="Arial Black" panose="020B0A04020102020204" pitchFamily="34" charset="0"/>
                <a:ea typeface="+mj-ea"/>
                <a:cs typeface="+mj-cs"/>
              </a:rPr>
              <a:t>Withholding tax on contracts</a:t>
            </a:r>
          </a:p>
          <a:p>
            <a:pPr marL="171450" indent="-171450">
              <a:lnSpc>
                <a:spcPct val="150000"/>
              </a:lnSpc>
              <a:buFont typeface="Arial" panose="020B0604020202020204" pitchFamily="34" charset="0"/>
              <a:buChar char="•"/>
            </a:pPr>
            <a:r>
              <a:rPr lang="en-GB" sz="1100" dirty="0" smtClean="0">
                <a:latin typeface="Garamond" panose="02020404030301010803" pitchFamily="18" charset="0"/>
              </a:rPr>
              <a:t>It has been proposed to amend the legislation to enable the withholding agent to recover from the payee, the principal amount that should have been withheld from amounts due to the payee.</a:t>
            </a:r>
          </a:p>
          <a:p>
            <a:pPr marL="171450" indent="-171450">
              <a:lnSpc>
                <a:spcPct val="150000"/>
              </a:lnSpc>
              <a:buFont typeface="Arial" panose="020B0604020202020204" pitchFamily="34" charset="0"/>
              <a:buChar char="•"/>
            </a:pPr>
            <a:r>
              <a:rPr lang="en-GB" sz="1100" dirty="0">
                <a:latin typeface="Garamond" panose="02020404030301010803" pitchFamily="18" charset="0"/>
              </a:rPr>
              <a:t>The recovery ,shall not, however, extend to penalty and interest charges which will remain the responsibility of the withholding agent.</a:t>
            </a:r>
          </a:p>
          <a:p>
            <a:pPr marL="171450" indent="-171450">
              <a:lnSpc>
                <a:spcPct val="150000"/>
              </a:lnSpc>
              <a:buFont typeface="Arial" panose="020B0604020202020204" pitchFamily="34" charset="0"/>
              <a:buChar char="•"/>
            </a:pPr>
            <a:r>
              <a:rPr lang="en-GB" sz="1100" dirty="0">
                <a:latin typeface="Garamond" panose="02020404030301010803" pitchFamily="18" charset="0"/>
              </a:rPr>
              <a:t>The measure is effective from 1 February 2009.</a:t>
            </a:r>
          </a:p>
          <a:p>
            <a:pPr marL="171450" indent="-171450">
              <a:lnSpc>
                <a:spcPct val="150000"/>
              </a:lnSpc>
              <a:buFont typeface="Arial" panose="020B0604020202020204" pitchFamily="34" charset="0"/>
              <a:buChar char="•"/>
            </a:pPr>
            <a:endParaRPr lang="en-GB" sz="1100" dirty="0">
              <a:latin typeface="Garamond" panose="02020404030301010803" pitchFamily="18" charset="0"/>
            </a:endParaRPr>
          </a:p>
          <a:p>
            <a:pPr indent="-285750">
              <a:lnSpc>
                <a:spcPct val="150000"/>
              </a:lnSpc>
              <a:spcBef>
                <a:spcPct val="0"/>
              </a:spcBef>
            </a:pPr>
            <a:endParaRPr lang="en-GB" sz="1100" b="1" dirty="0" smtClean="0">
              <a:solidFill>
                <a:srgbClr val="7030A0"/>
              </a:solidFill>
              <a:latin typeface="Garamond" pitchFamily="18" charset="0"/>
              <a:ea typeface="+mj-ea"/>
              <a:cs typeface="+mj-cs"/>
            </a:endParaRPr>
          </a:p>
          <a:p>
            <a:pPr indent="-285750">
              <a:lnSpc>
                <a:spcPct val="150000"/>
              </a:lnSpc>
              <a:spcBef>
                <a:spcPct val="0"/>
              </a:spcBef>
            </a:pPr>
            <a:endParaRPr lang="en-US" sz="1100" b="1" dirty="0" smtClean="0">
              <a:solidFill>
                <a:srgbClr val="7030A0"/>
              </a:solidFill>
              <a:latin typeface="Garamond" pitchFamily="18" charset="0"/>
              <a:ea typeface="+mj-ea"/>
              <a:cs typeface="+mj-cs"/>
            </a:endParaRPr>
          </a:p>
          <a:p>
            <a:pPr>
              <a:lnSpc>
                <a:spcPct val="150000"/>
              </a:lnSpc>
            </a:pPr>
            <a:endParaRPr lang="en-GB" sz="1100" dirty="0" smtClean="0">
              <a:solidFill>
                <a:srgbClr val="00B050"/>
              </a:solidFill>
              <a:latin typeface="Garamond" panose="02020404030301010803" pitchFamily="18" charset="0"/>
              <a:cs typeface="Arial" pitchFamily="34" charset="0"/>
            </a:endParaRPr>
          </a:p>
          <a:p>
            <a:pPr>
              <a:lnSpc>
                <a:spcPct val="150000"/>
              </a:lnSpc>
            </a:pPr>
            <a:endParaRPr lang="en-GB" sz="1100" dirty="0" smtClean="0">
              <a:solidFill>
                <a:srgbClr val="00B050"/>
              </a:solidFill>
              <a:latin typeface="Garamond" panose="02020404030301010803" pitchFamily="18" charset="0"/>
              <a:cs typeface="Arial" pitchFamily="34" charset="0"/>
            </a:endParaRPr>
          </a:p>
          <a:p>
            <a:pPr>
              <a:lnSpc>
                <a:spcPct val="150000"/>
              </a:lnSpc>
            </a:pPr>
            <a:endParaRPr lang="en-GB" sz="1100" dirty="0" smtClean="0">
              <a:solidFill>
                <a:srgbClr val="00B050"/>
              </a:solidFill>
              <a:latin typeface="Garamond" panose="02020404030301010803" pitchFamily="18" charset="0"/>
              <a:cs typeface="Arial" pitchFamily="34" charset="0"/>
            </a:endParaRPr>
          </a:p>
          <a:p>
            <a:pPr>
              <a:lnSpc>
                <a:spcPct val="150000"/>
              </a:lnSpc>
            </a:pPr>
            <a:endParaRPr lang="en-GB" sz="1100" dirty="0" smtClean="0">
              <a:solidFill>
                <a:srgbClr val="00B050"/>
              </a:solidFill>
              <a:latin typeface="Garamond" panose="02020404030301010803" pitchFamily="18" charset="0"/>
              <a:cs typeface="Arial" pitchFamily="34" charset="0"/>
            </a:endParaRPr>
          </a:p>
          <a:p>
            <a:pPr>
              <a:lnSpc>
                <a:spcPct val="150000"/>
              </a:lnSpc>
            </a:pPr>
            <a:endParaRPr lang="en-GB" sz="1100" dirty="0" smtClean="0">
              <a:latin typeface="Garamond" panose="02020404030301010803" pitchFamily="18" charset="0"/>
            </a:endParaRPr>
          </a:p>
          <a:p>
            <a:pPr>
              <a:lnSpc>
                <a:spcPct val="150000"/>
              </a:lnSpc>
            </a:pPr>
            <a:endParaRPr lang="en-GB" sz="1100" dirty="0" smtClean="0">
              <a:latin typeface="Garamond" panose="02020404030301010803" pitchFamily="18" charset="0"/>
            </a:endParaRPr>
          </a:p>
        </p:txBody>
      </p:sp>
      <p:sp>
        <p:nvSpPr>
          <p:cNvPr id="5" name="Rectangle 18"/>
          <p:cNvSpPr>
            <a:spLocks noChangeArrowheads="1"/>
          </p:cNvSpPr>
          <p:nvPr>
            <p:custDataLst>
              <p:tags r:id="rId1"/>
            </p:custDataLst>
          </p:nvPr>
        </p:nvSpPr>
        <p:spPr bwMode="gray">
          <a:xfrm>
            <a:off x="258872" y="762000"/>
            <a:ext cx="8489951" cy="369332"/>
          </a:xfrm>
          <a:prstGeom prst="rect">
            <a:avLst/>
          </a:prstGeom>
          <a:solidFill>
            <a:srgbClr val="008000"/>
          </a:soli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spcBef>
                <a:spcPct val="0"/>
              </a:spcBef>
              <a:spcAft>
                <a:spcPct val="0"/>
              </a:spcAft>
            </a:pPr>
            <a:r>
              <a:rPr lang="en-ZW" sz="2400" dirty="0">
                <a:solidFill>
                  <a:schemeClr val="bg1"/>
                </a:solidFill>
                <a:latin typeface="Garamond" panose="02020404030301010803" pitchFamily="18" charset="0"/>
              </a:rPr>
              <a:t>Revenue </a:t>
            </a:r>
            <a:r>
              <a:rPr lang="en-ZW" sz="2400" dirty="0" smtClean="0">
                <a:solidFill>
                  <a:schemeClr val="bg1"/>
                </a:solidFill>
                <a:latin typeface="Garamond" panose="02020404030301010803" pitchFamily="18" charset="0"/>
              </a:rPr>
              <a:t>measures</a:t>
            </a:r>
            <a:endParaRPr lang="en-US" sz="2400" dirty="0">
              <a:solidFill>
                <a:schemeClr val="bg1"/>
              </a:solidFill>
              <a:latin typeface="Garamond" panose="02020404030301010803" pitchFamily="18" charset="0"/>
            </a:endParaRPr>
          </a:p>
        </p:txBody>
      </p:sp>
      <p:pic>
        <p:nvPicPr>
          <p:cNvPr id="6" name="Picture 5" descr="C:\Users\ppp\Documents\Icons-Jpg\dollar_lavender_low.jpg"/>
          <p:cNvPicPr>
            <a:picLocks noChangeAspect="1" noChangeArrowheads="1"/>
          </p:cNvPicPr>
          <p:nvPr/>
        </p:nvPicPr>
        <p:blipFill>
          <a:blip r:embed="rId4" cstate="print"/>
          <a:srcRect/>
          <a:stretch>
            <a:fillRect/>
          </a:stretch>
        </p:blipFill>
        <p:spPr bwMode="auto">
          <a:xfrm>
            <a:off x="5340202" y="1749056"/>
            <a:ext cx="3124200" cy="3124200"/>
          </a:xfrm>
          <a:prstGeom prst="rect">
            <a:avLst/>
          </a:prstGeom>
          <a:noFill/>
        </p:spPr>
      </p:pic>
    </p:spTree>
    <p:extLst>
      <p:ext uri="{BB962C8B-B14F-4D97-AF65-F5344CB8AC3E}">
        <p14:creationId xmlns:p14="http://schemas.microsoft.com/office/powerpoint/2010/main" val="3060474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76800"/>
            <a:ext cx="914400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74624" y="1326237"/>
            <a:ext cx="8686800" cy="4662815"/>
          </a:xfrm>
          <a:prstGeom prst="rect">
            <a:avLst/>
          </a:prstGeom>
        </p:spPr>
        <p:txBody>
          <a:bodyPr wrap="square" lIns="0" rIns="0">
            <a:spAutoFit/>
          </a:bodyPr>
          <a:lstStyle/>
          <a:p>
            <a:pPr algn="just">
              <a:spcBef>
                <a:spcPct val="0"/>
              </a:spcBef>
            </a:pPr>
            <a:r>
              <a:rPr lang="en-GB" sz="1100" dirty="0" smtClean="0">
                <a:solidFill>
                  <a:srgbClr val="7030A0"/>
                </a:solidFill>
                <a:latin typeface="Arial Black" panose="020B0A04020102020204" pitchFamily="34" charset="0"/>
                <a:ea typeface="+mj-ea"/>
                <a:cs typeface="+mj-cs"/>
              </a:rPr>
              <a:t>Efficiency in tax administration</a:t>
            </a:r>
          </a:p>
          <a:p>
            <a:pPr algn="just">
              <a:spcBef>
                <a:spcPct val="0"/>
              </a:spcBef>
            </a:pPr>
            <a:r>
              <a:rPr lang="en-GB" sz="1100" b="1" dirty="0" smtClean="0">
                <a:solidFill>
                  <a:srgbClr val="FF3300"/>
                </a:solidFill>
                <a:latin typeface="Garamond" pitchFamily="18" charset="0"/>
                <a:ea typeface="+mj-ea"/>
                <a:cs typeface="+mj-cs"/>
              </a:rPr>
              <a:t>Transit fraud</a:t>
            </a:r>
          </a:p>
          <a:p>
            <a:pPr marL="171450" indent="-171450" algn="just">
              <a:buFont typeface="Arial" panose="020B0604020202020204" pitchFamily="34" charset="0"/>
              <a:buChar char="•"/>
            </a:pPr>
            <a:r>
              <a:rPr lang="en-GB" sz="1100" dirty="0" smtClean="0">
                <a:latin typeface="Garamond" panose="02020404030301010803" pitchFamily="18" charset="0"/>
              </a:rPr>
              <a:t>In order to mitigate the adverse effects of transit fraud, Government in collaboration with  African  Development Bank will implement an electronic cargo tracking system that uses electronic seals and transmitters to monitor transit cargo.  </a:t>
            </a:r>
            <a:endParaRPr lang="en-US" sz="1100" dirty="0" smtClean="0">
              <a:latin typeface="Garamond" panose="02020404030301010803" pitchFamily="18" charset="0"/>
            </a:endParaRPr>
          </a:p>
          <a:p>
            <a:pPr marL="171450" indent="-171450" algn="just">
              <a:buFont typeface="Arial" panose="020B0604020202020204" pitchFamily="34" charset="0"/>
              <a:buChar char="•"/>
            </a:pPr>
            <a:r>
              <a:rPr lang="en-GB" sz="1100" dirty="0" smtClean="0">
                <a:latin typeface="Garamond" panose="02020404030301010803" pitchFamily="18" charset="0"/>
              </a:rPr>
              <a:t>The first phase of the electronic cargo tracking system will be implemented in the first half of 2016.</a:t>
            </a:r>
          </a:p>
          <a:p>
            <a:pPr algn="just"/>
            <a:endParaRPr lang="en-GB" sz="1100" dirty="0" smtClean="0">
              <a:latin typeface="Garamond" panose="02020404030301010803" pitchFamily="18" charset="0"/>
            </a:endParaRPr>
          </a:p>
          <a:p>
            <a:pPr algn="just">
              <a:spcBef>
                <a:spcPct val="0"/>
              </a:spcBef>
            </a:pPr>
            <a:r>
              <a:rPr lang="en-GB" sz="1100" b="1" dirty="0">
                <a:solidFill>
                  <a:srgbClr val="FF3300"/>
                </a:solidFill>
                <a:latin typeface="Garamond" pitchFamily="18" charset="0"/>
                <a:ea typeface="+mj-ea"/>
                <a:cs typeface="+mj-cs"/>
              </a:rPr>
              <a:t>Clearance of goods transported by hired carriers</a:t>
            </a:r>
          </a:p>
          <a:p>
            <a:pPr marL="171450" lvl="0" indent="-171450" algn="just">
              <a:buFont typeface="Arial" panose="020B0604020202020204" pitchFamily="34" charset="0"/>
              <a:buChar char="•"/>
            </a:pPr>
            <a:r>
              <a:rPr lang="en-GB" sz="1100" dirty="0">
                <a:latin typeface="Garamond" panose="02020404030301010803" pitchFamily="18" charset="0"/>
              </a:rPr>
              <a:t>It has been proposed that consignments transported on behalf of third parties be cleared under commercial importations as opposed to private importations, with effect from 1 January 2016.</a:t>
            </a:r>
          </a:p>
          <a:p>
            <a:pPr marL="285750" lvl="0" indent="-285750" algn="just"/>
            <a:endParaRPr lang="en-GB" sz="1100" dirty="0" smtClean="0">
              <a:latin typeface="Garamond" panose="02020404030301010803" pitchFamily="18" charset="0"/>
            </a:endParaRPr>
          </a:p>
          <a:p>
            <a:pPr lvl="0" indent="-285750" algn="just">
              <a:spcBef>
                <a:spcPct val="0"/>
              </a:spcBef>
            </a:pPr>
            <a:r>
              <a:rPr lang="en-GB" sz="1100" b="1" dirty="0">
                <a:solidFill>
                  <a:srgbClr val="FF3300"/>
                </a:solidFill>
                <a:latin typeface="Garamond" pitchFamily="18" charset="0"/>
                <a:ea typeface="+mj-ea"/>
                <a:cs typeface="+mj-cs"/>
              </a:rPr>
              <a:t>Advance cargo manifests</a:t>
            </a:r>
          </a:p>
          <a:p>
            <a:pPr marL="171450" indent="-171450" algn="just">
              <a:spcBef>
                <a:spcPct val="0"/>
              </a:spcBef>
              <a:buFont typeface="Arial" panose="020B0604020202020204" pitchFamily="34" charset="0"/>
              <a:buChar char="•"/>
            </a:pPr>
            <a:r>
              <a:rPr lang="en-GB" sz="1100" dirty="0">
                <a:latin typeface="Garamond" panose="02020404030301010803" pitchFamily="18" charset="0"/>
              </a:rPr>
              <a:t>In order  to reduce clearance time and also minimise incidences of under or non-declaration of goods, it has been proposed to extend Advance Passenger and Cargo Manifests to road and rail transport carriers.</a:t>
            </a:r>
          </a:p>
          <a:p>
            <a:pPr marL="171450" indent="-171450" algn="just">
              <a:spcBef>
                <a:spcPct val="0"/>
              </a:spcBef>
              <a:buFont typeface="Arial" panose="020B0604020202020204" pitchFamily="34" charset="0"/>
              <a:buChar char="•"/>
            </a:pPr>
            <a:r>
              <a:rPr lang="en-GB" sz="1100" dirty="0">
                <a:latin typeface="Garamond" panose="02020404030301010803" pitchFamily="18" charset="0"/>
              </a:rPr>
              <a:t>Failure to adhere to requirements of the manifests will attract a fine of not less than USD5 000, payable by the transporter.</a:t>
            </a:r>
          </a:p>
          <a:p>
            <a:pPr marL="171450" indent="-171450" algn="just">
              <a:spcBef>
                <a:spcPct val="0"/>
              </a:spcBef>
              <a:buFont typeface="Arial" panose="020B0604020202020204" pitchFamily="34" charset="0"/>
              <a:buChar char="•"/>
            </a:pPr>
            <a:r>
              <a:rPr lang="en-GB" sz="1100" dirty="0">
                <a:latin typeface="Garamond" panose="02020404030301010803" pitchFamily="18" charset="0"/>
              </a:rPr>
              <a:t>The measure takes effect from 1 January 2016.</a:t>
            </a:r>
          </a:p>
          <a:p>
            <a:pPr marL="285750" lvl="0" indent="-285750" algn="just"/>
            <a:endParaRPr lang="en-GB" sz="1100" dirty="0" smtClean="0">
              <a:latin typeface="Garamond" panose="02020404030301010803" pitchFamily="18" charset="0"/>
            </a:endParaRPr>
          </a:p>
          <a:p>
            <a:pPr indent="-285750" algn="just">
              <a:spcBef>
                <a:spcPct val="0"/>
              </a:spcBef>
            </a:pPr>
            <a:r>
              <a:rPr lang="en-GB" sz="1100" b="1" dirty="0">
                <a:solidFill>
                  <a:srgbClr val="FF3300"/>
                </a:solidFill>
                <a:latin typeface="Garamond" pitchFamily="18" charset="0"/>
                <a:ea typeface="+mj-ea"/>
                <a:cs typeface="+mj-cs"/>
              </a:rPr>
              <a:t>Travellers rebate</a:t>
            </a:r>
          </a:p>
          <a:p>
            <a:pPr marL="171450" indent="-171450" algn="just">
              <a:spcBef>
                <a:spcPct val="0"/>
              </a:spcBef>
              <a:buFont typeface="Arial" panose="020B0604020202020204" pitchFamily="34" charset="0"/>
              <a:buChar char="•"/>
            </a:pPr>
            <a:r>
              <a:rPr lang="en-GB" sz="1100" dirty="0">
                <a:latin typeface="Garamond" panose="02020404030301010803" pitchFamily="18" charset="0"/>
              </a:rPr>
              <a:t>It has been proposed to review downwards the duty free allowance to USD200 per calendar month, in order to complement efforts to resuscitate local industry, with effect from 1 January 2016.</a:t>
            </a:r>
            <a:endParaRPr lang="en-US" sz="1100" dirty="0">
              <a:latin typeface="Garamond" panose="02020404030301010803" pitchFamily="18" charset="0"/>
            </a:endParaRPr>
          </a:p>
          <a:p>
            <a:pPr lvl="0" indent="-285750" algn="just">
              <a:spcBef>
                <a:spcPct val="0"/>
              </a:spcBef>
            </a:pPr>
            <a:endParaRPr lang="en-GB" sz="1100" b="1" dirty="0" smtClean="0">
              <a:solidFill>
                <a:srgbClr val="7030A0"/>
              </a:solidFill>
              <a:latin typeface="Garamond" pitchFamily="18" charset="0"/>
              <a:ea typeface="+mj-ea"/>
              <a:cs typeface="+mj-cs"/>
            </a:endParaRPr>
          </a:p>
          <a:p>
            <a:pPr lvl="0" algn="just"/>
            <a:r>
              <a:rPr lang="en-US" sz="1100" b="1" dirty="0">
                <a:solidFill>
                  <a:srgbClr val="FF3300"/>
                </a:solidFill>
                <a:latin typeface="Garamond" pitchFamily="18" charset="0"/>
                <a:ea typeface="+mj-ea"/>
                <a:cs typeface="+mj-cs"/>
              </a:rPr>
              <a:t>Remission of duty</a:t>
            </a:r>
          </a:p>
          <a:p>
            <a:pPr marL="171450" lvl="0" indent="-171450" algn="just">
              <a:buFont typeface="Arial" panose="020B0604020202020204" pitchFamily="34" charset="0"/>
              <a:buChar char="•"/>
            </a:pPr>
            <a:r>
              <a:rPr lang="en-US" sz="1100" dirty="0">
                <a:solidFill>
                  <a:prstClr val="black"/>
                </a:solidFill>
                <a:latin typeface="Garamond" panose="02020404030301010803" pitchFamily="18" charset="0"/>
              </a:rPr>
              <a:t>It has been proposed to reduce the remission of duty from USD50 per day to USD10 per day with effect from 1 January 2016.</a:t>
            </a:r>
          </a:p>
          <a:p>
            <a:pPr lvl="0" algn="just"/>
            <a:endParaRPr lang="en-US" sz="1100" dirty="0">
              <a:solidFill>
                <a:prstClr val="black"/>
              </a:solidFill>
              <a:latin typeface="Garamond" panose="02020404030301010803" pitchFamily="18" charset="0"/>
            </a:endParaRPr>
          </a:p>
          <a:p>
            <a:pPr lvl="0" indent="-285750" algn="just"/>
            <a:r>
              <a:rPr lang="en-US" sz="1100" b="1" dirty="0">
                <a:solidFill>
                  <a:srgbClr val="FF3300"/>
                </a:solidFill>
                <a:latin typeface="Garamond" pitchFamily="18" charset="0"/>
                <a:ea typeface="+mj-ea"/>
                <a:cs typeface="+mj-cs"/>
              </a:rPr>
              <a:t>Automated verification of travellers for rebate of duty</a:t>
            </a:r>
          </a:p>
          <a:p>
            <a:pPr marL="171450" lvl="0" indent="-171450" algn="just">
              <a:spcBef>
                <a:spcPct val="0"/>
              </a:spcBef>
              <a:buFont typeface="Arial" panose="020B0604020202020204" pitchFamily="34" charset="0"/>
              <a:buChar char="•"/>
            </a:pPr>
            <a:r>
              <a:rPr lang="en-US" sz="1100" dirty="0">
                <a:solidFill>
                  <a:prstClr val="black"/>
                </a:solidFill>
                <a:latin typeface="Garamond" panose="02020404030301010803" pitchFamily="18" charset="0"/>
              </a:rPr>
              <a:t>It has been proposed to install by June 2016, an IT system that is capable of timeously detecting the frequency of travel for purposes </a:t>
            </a:r>
            <a:endParaRPr lang="en-US" sz="1100" dirty="0" smtClean="0">
              <a:solidFill>
                <a:prstClr val="black"/>
              </a:solidFill>
              <a:latin typeface="Garamond" panose="02020404030301010803" pitchFamily="18" charset="0"/>
            </a:endParaRPr>
          </a:p>
          <a:p>
            <a:pPr lvl="0" algn="just">
              <a:spcBef>
                <a:spcPct val="0"/>
              </a:spcBef>
            </a:pPr>
            <a:r>
              <a:rPr lang="en-US" sz="1100" dirty="0">
                <a:solidFill>
                  <a:prstClr val="black"/>
                </a:solidFill>
                <a:latin typeface="Garamond" panose="02020404030301010803" pitchFamily="18" charset="0"/>
              </a:rPr>
              <a:t> </a:t>
            </a:r>
            <a:r>
              <a:rPr lang="en-US" sz="1100" dirty="0" smtClean="0">
                <a:solidFill>
                  <a:prstClr val="black"/>
                </a:solidFill>
                <a:latin typeface="Garamond" panose="02020404030301010803" pitchFamily="18" charset="0"/>
              </a:rPr>
              <a:t>    of </a:t>
            </a:r>
            <a:r>
              <a:rPr lang="en-US" sz="1100" dirty="0">
                <a:solidFill>
                  <a:prstClr val="black"/>
                </a:solidFill>
                <a:latin typeface="Garamond" panose="02020404030301010803" pitchFamily="18" charset="0"/>
              </a:rPr>
              <a:t>the travellers’ rebate</a:t>
            </a:r>
            <a:r>
              <a:rPr lang="en-US" sz="1100" dirty="0" smtClean="0">
                <a:solidFill>
                  <a:prstClr val="black"/>
                </a:solidFill>
                <a:latin typeface="Garamond" panose="02020404030301010803" pitchFamily="18" charset="0"/>
              </a:rPr>
              <a:t>. </a:t>
            </a:r>
            <a:endParaRPr lang="en-US" sz="1100" dirty="0">
              <a:solidFill>
                <a:prstClr val="black"/>
              </a:solidFill>
              <a:latin typeface="Garamond" panose="02020404030301010803" pitchFamily="18" charset="0"/>
            </a:endParaRPr>
          </a:p>
          <a:p>
            <a:pPr lvl="0" indent="-285750" algn="just">
              <a:spcBef>
                <a:spcPct val="0"/>
              </a:spcBef>
            </a:pPr>
            <a:endParaRPr lang="en-GB" sz="1100" b="1" dirty="0" smtClean="0">
              <a:solidFill>
                <a:srgbClr val="7030A0"/>
              </a:solidFill>
              <a:latin typeface="Garamond" pitchFamily="18" charset="0"/>
              <a:ea typeface="+mj-ea"/>
              <a:cs typeface="+mj-cs"/>
            </a:endParaRPr>
          </a:p>
        </p:txBody>
      </p:sp>
      <p:sp>
        <p:nvSpPr>
          <p:cNvPr id="5" name="Rectangle 18"/>
          <p:cNvSpPr>
            <a:spLocks noChangeArrowheads="1"/>
          </p:cNvSpPr>
          <p:nvPr>
            <p:custDataLst>
              <p:tags r:id="rId1"/>
            </p:custDataLst>
          </p:nvPr>
        </p:nvSpPr>
        <p:spPr bwMode="gray">
          <a:xfrm>
            <a:off x="174623" y="747667"/>
            <a:ext cx="8489951" cy="369332"/>
          </a:xfrm>
          <a:prstGeom prst="rect">
            <a:avLst/>
          </a:prstGeom>
          <a:solidFill>
            <a:srgbClr val="008000"/>
          </a:soli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spcBef>
                <a:spcPct val="0"/>
              </a:spcBef>
              <a:spcAft>
                <a:spcPct val="0"/>
              </a:spcAft>
            </a:pPr>
            <a:r>
              <a:rPr lang="en-ZW" sz="2400" dirty="0">
                <a:solidFill>
                  <a:schemeClr val="bg1"/>
                </a:solidFill>
                <a:latin typeface="Garamond" panose="02020404030301010803" pitchFamily="18" charset="0"/>
              </a:rPr>
              <a:t>Revenue measures</a:t>
            </a:r>
            <a:endParaRPr lang="en-US" sz="24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4239052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67000"/>
            <a:ext cx="9144000" cy="4159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0" y="879931"/>
            <a:ext cx="8458200" cy="4493538"/>
          </a:xfrm>
          <a:prstGeom prst="rect">
            <a:avLst/>
          </a:prstGeom>
          <a:noFill/>
        </p:spPr>
        <p:txBody>
          <a:bodyPr wrap="square" lIns="0" rIns="0" rtlCol="0">
            <a:spAutoFit/>
          </a:bodyPr>
          <a:lstStyle/>
          <a:p>
            <a:pPr lvl="0" fontAlgn="base">
              <a:tabLst>
                <a:tab pos="3371850" algn="l"/>
              </a:tabLst>
            </a:pPr>
            <a:r>
              <a:rPr lang="en-ZW" sz="1100" dirty="0" smtClean="0">
                <a:latin typeface="Garamond" panose="02020404030301010803" pitchFamily="18" charset="0"/>
              </a:rPr>
              <a:t>Major positive strides are being made as the country progressively implement the ZimAsset. In 2015, notable achievements were </a:t>
            </a:r>
            <a:r>
              <a:rPr lang="en-US" sz="1100" dirty="0" smtClean="0">
                <a:latin typeface="Garamond" panose="02020404030301010803" pitchFamily="18" charset="0"/>
              </a:rPr>
              <a:t>in the following areas:</a:t>
            </a:r>
          </a:p>
          <a:p>
            <a:pPr marL="169863" lvl="1" indent="-169863" fontAlgn="base">
              <a:buFont typeface="Arial" panose="020B0604020202020204" pitchFamily="34" charset="0"/>
              <a:buChar char="•"/>
              <a:tabLst>
                <a:tab pos="169863" algn="l"/>
              </a:tabLst>
            </a:pPr>
            <a:r>
              <a:rPr lang="en-US" sz="1100" dirty="0" smtClean="0">
                <a:latin typeface="Garamond" panose="02020404030301010803" pitchFamily="18" charset="0"/>
              </a:rPr>
              <a:t>Infrastructure projects in energy generation and transmission, transport sector, water and sanitation, ICT, education and health facilities;</a:t>
            </a:r>
            <a:endParaRPr lang="en-ZW" sz="1100" dirty="0" smtClean="0">
              <a:latin typeface="Garamond" panose="02020404030301010803" pitchFamily="18" charset="0"/>
            </a:endParaRPr>
          </a:p>
          <a:p>
            <a:pPr marL="169863" lvl="1" indent="-169863" fontAlgn="base">
              <a:buFont typeface="Arial" panose="020B0604020202020204" pitchFamily="34" charset="0"/>
              <a:buChar char="•"/>
              <a:tabLst>
                <a:tab pos="169863" algn="l"/>
              </a:tabLst>
            </a:pPr>
            <a:r>
              <a:rPr lang="en-US" sz="1100" dirty="0" smtClean="0">
                <a:latin typeface="Garamond" panose="02020404030301010803" pitchFamily="18" charset="0"/>
              </a:rPr>
              <a:t>Financial sector stabilisation;</a:t>
            </a:r>
            <a:endParaRPr lang="en-ZW" sz="1100" dirty="0" smtClean="0">
              <a:latin typeface="Garamond" panose="02020404030301010803" pitchFamily="18" charset="0"/>
            </a:endParaRPr>
          </a:p>
          <a:p>
            <a:pPr marL="169863" lvl="1" indent="-169863" fontAlgn="base">
              <a:buFont typeface="Arial" panose="020B0604020202020204" pitchFamily="34" charset="0"/>
              <a:buChar char="•"/>
              <a:tabLst>
                <a:tab pos="169863" algn="l"/>
              </a:tabLst>
            </a:pPr>
            <a:r>
              <a:rPr lang="en-US" sz="1100" dirty="0" smtClean="0">
                <a:latin typeface="Garamond" panose="02020404030301010803" pitchFamily="18" charset="0"/>
              </a:rPr>
              <a:t>Re-engagement with the international financial community;</a:t>
            </a:r>
            <a:endParaRPr lang="en-ZW" sz="1100" dirty="0" smtClean="0">
              <a:latin typeface="Garamond" panose="02020404030301010803" pitchFamily="18" charset="0"/>
            </a:endParaRPr>
          </a:p>
          <a:p>
            <a:pPr marL="169863" lvl="1" indent="-169863" fontAlgn="base">
              <a:buFont typeface="Arial" panose="020B0604020202020204" pitchFamily="34" charset="0"/>
              <a:buChar char="•"/>
              <a:tabLst>
                <a:tab pos="169863" algn="l"/>
              </a:tabLst>
            </a:pPr>
            <a:r>
              <a:rPr lang="en-US" sz="1100" dirty="0" smtClean="0">
                <a:latin typeface="Garamond" panose="02020404030301010803" pitchFamily="18" charset="0"/>
              </a:rPr>
              <a:t>Improved doing business environment;</a:t>
            </a:r>
            <a:endParaRPr lang="en-ZW" sz="1100" dirty="0" smtClean="0">
              <a:latin typeface="Garamond" panose="02020404030301010803" pitchFamily="18" charset="0"/>
            </a:endParaRPr>
          </a:p>
          <a:p>
            <a:pPr marL="169863" lvl="1" indent="-169863" fontAlgn="base">
              <a:buFont typeface="Arial" panose="020B0604020202020204" pitchFamily="34" charset="0"/>
              <a:buChar char="•"/>
              <a:tabLst>
                <a:tab pos="169863" algn="l"/>
              </a:tabLst>
            </a:pPr>
            <a:r>
              <a:rPr lang="en-US" sz="1100" dirty="0" smtClean="0">
                <a:latin typeface="Garamond" panose="02020404030301010803" pitchFamily="18" charset="0"/>
              </a:rPr>
              <a:t>Improved cost of doing business;</a:t>
            </a:r>
            <a:endParaRPr lang="en-ZW" sz="1100" dirty="0" smtClean="0">
              <a:latin typeface="Garamond" panose="02020404030301010803" pitchFamily="18" charset="0"/>
            </a:endParaRPr>
          </a:p>
          <a:p>
            <a:pPr marL="169863" lvl="1" indent="-169863" fontAlgn="base">
              <a:buFont typeface="Arial" panose="020B0604020202020204" pitchFamily="34" charset="0"/>
              <a:buChar char="•"/>
              <a:tabLst>
                <a:tab pos="169863" algn="l"/>
              </a:tabLst>
            </a:pPr>
            <a:r>
              <a:rPr lang="en-US" sz="1100" dirty="0" smtClean="0">
                <a:latin typeface="Garamond" panose="02020404030301010803" pitchFamily="18" charset="0"/>
              </a:rPr>
              <a:t>Support for distressed industries;</a:t>
            </a:r>
            <a:endParaRPr lang="en-ZW" sz="1100" dirty="0" smtClean="0">
              <a:latin typeface="Garamond" panose="02020404030301010803" pitchFamily="18" charset="0"/>
            </a:endParaRPr>
          </a:p>
          <a:p>
            <a:pPr marL="169863" lvl="1" indent="-169863" fontAlgn="base">
              <a:buFont typeface="Arial" panose="020B0604020202020204" pitchFamily="34" charset="0"/>
              <a:buChar char="•"/>
              <a:tabLst>
                <a:tab pos="169863" algn="l"/>
              </a:tabLst>
            </a:pPr>
            <a:r>
              <a:rPr lang="en-US" sz="1100" dirty="0" smtClean="0">
                <a:latin typeface="Garamond" panose="02020404030301010803" pitchFamily="18" charset="0"/>
              </a:rPr>
              <a:t>Support for agriculture; and</a:t>
            </a:r>
            <a:endParaRPr lang="en-ZW" sz="1100" dirty="0" smtClean="0">
              <a:latin typeface="Garamond" panose="02020404030301010803" pitchFamily="18" charset="0"/>
            </a:endParaRPr>
          </a:p>
          <a:p>
            <a:pPr marL="169863" lvl="1" indent="-169863" fontAlgn="base">
              <a:buFont typeface="Arial" panose="020B0604020202020204" pitchFamily="34" charset="0"/>
              <a:buChar char="•"/>
              <a:tabLst>
                <a:tab pos="169863" algn="l"/>
              </a:tabLst>
            </a:pPr>
            <a:r>
              <a:rPr lang="en-US" sz="1100" dirty="0" smtClean="0">
                <a:latin typeface="Garamond" panose="02020404030301010803" pitchFamily="18" charset="0"/>
              </a:rPr>
              <a:t>Advances on the value addition and beneficiation strategy. </a:t>
            </a:r>
          </a:p>
          <a:p>
            <a:pPr marL="169863" lvl="1" indent="-169863" fontAlgn="base">
              <a:buFont typeface="Arial" panose="020B0604020202020204" pitchFamily="34" charset="0"/>
              <a:buChar char="•"/>
              <a:tabLst>
                <a:tab pos="169863" algn="l"/>
              </a:tabLst>
            </a:pPr>
            <a:endParaRPr lang="en-ZW" sz="1100" dirty="0" smtClean="0">
              <a:latin typeface="Garamond" panose="02020404030301010803" pitchFamily="18" charset="0"/>
            </a:endParaRPr>
          </a:p>
          <a:p>
            <a:r>
              <a:rPr lang="en-ZW" sz="1100" dirty="0" smtClean="0">
                <a:latin typeface="Garamond" panose="02020404030301010803" pitchFamily="18" charset="0"/>
              </a:rPr>
              <a:t>The ten point plan which was introduced on 25 August 2015 which provide guidance to the implementation of the ZimAsset focuses on the following:</a:t>
            </a:r>
          </a:p>
          <a:p>
            <a:pPr marL="169863" lvl="1" indent="-169863" fontAlgn="base">
              <a:buFont typeface="Arial" panose="020B0604020202020204" pitchFamily="34" charset="0"/>
              <a:buChar char="•"/>
              <a:tabLst>
                <a:tab pos="169863" algn="l"/>
                <a:tab pos="514350" algn="l"/>
              </a:tabLst>
            </a:pPr>
            <a:r>
              <a:rPr lang="en-US" sz="1100" dirty="0" smtClean="0">
                <a:latin typeface="Garamond" panose="02020404030301010803" pitchFamily="18" charset="0"/>
              </a:rPr>
              <a:t>Revitalising agriculture and the agro-processing value chain;</a:t>
            </a:r>
            <a:endParaRPr lang="en-ZW" sz="1100" dirty="0" smtClean="0">
              <a:latin typeface="Garamond" panose="02020404030301010803" pitchFamily="18" charset="0"/>
            </a:endParaRPr>
          </a:p>
          <a:p>
            <a:pPr marL="169863" lvl="1" indent="-169863" fontAlgn="base">
              <a:buFont typeface="Arial" panose="020B0604020202020204" pitchFamily="34" charset="0"/>
              <a:buChar char="•"/>
              <a:tabLst>
                <a:tab pos="169863" algn="l"/>
                <a:tab pos="514350" algn="l"/>
              </a:tabLst>
            </a:pPr>
            <a:r>
              <a:rPr lang="en-US" sz="1100" dirty="0" smtClean="0">
                <a:latin typeface="Garamond" panose="02020404030301010803" pitchFamily="18" charset="0"/>
              </a:rPr>
              <a:t>Advancing beneficiation and/or value addition to agricultural and mining resource endowments;</a:t>
            </a:r>
            <a:endParaRPr lang="en-ZW" sz="1100" dirty="0" smtClean="0">
              <a:latin typeface="Garamond" panose="02020404030301010803" pitchFamily="18" charset="0"/>
            </a:endParaRPr>
          </a:p>
          <a:p>
            <a:pPr marL="169863" lvl="1" indent="-169863" fontAlgn="base">
              <a:buFont typeface="Arial" panose="020B0604020202020204" pitchFamily="34" charset="0"/>
              <a:buChar char="•"/>
              <a:tabLst>
                <a:tab pos="169863" algn="l"/>
                <a:tab pos="514350" algn="l"/>
              </a:tabLst>
            </a:pPr>
            <a:r>
              <a:rPr lang="en-US" sz="1100" dirty="0" smtClean="0">
                <a:latin typeface="Garamond" panose="02020404030301010803" pitchFamily="18" charset="0"/>
              </a:rPr>
              <a:t>Focusing on infrastructure development, in the energy, water, transport and ICT subsectors;</a:t>
            </a:r>
            <a:endParaRPr lang="en-ZW" sz="1100" dirty="0" smtClean="0">
              <a:latin typeface="Garamond" panose="02020404030301010803" pitchFamily="18" charset="0"/>
            </a:endParaRPr>
          </a:p>
          <a:p>
            <a:pPr marL="169863" lvl="1" indent="-169863" fontAlgn="base">
              <a:buFont typeface="Arial" panose="020B0604020202020204" pitchFamily="34" charset="0"/>
              <a:buChar char="•"/>
              <a:tabLst>
                <a:tab pos="169863" algn="l"/>
                <a:tab pos="514350" algn="l"/>
              </a:tabLst>
            </a:pPr>
            <a:r>
              <a:rPr lang="en-US" sz="1100" dirty="0" smtClean="0">
                <a:latin typeface="Garamond" panose="02020404030301010803" pitchFamily="18" charset="0"/>
              </a:rPr>
              <a:t>Unlocking the potential of Small to Medium Enterprises;</a:t>
            </a:r>
            <a:endParaRPr lang="en-ZW" sz="1100" dirty="0" smtClean="0">
              <a:latin typeface="Garamond" panose="02020404030301010803" pitchFamily="18" charset="0"/>
            </a:endParaRPr>
          </a:p>
          <a:p>
            <a:pPr marL="169863" lvl="1" indent="-169863" fontAlgn="base">
              <a:buFont typeface="Arial" panose="020B0604020202020204" pitchFamily="34" charset="0"/>
              <a:buChar char="•"/>
              <a:tabLst>
                <a:tab pos="169863" algn="l"/>
                <a:tab pos="514350" algn="l"/>
              </a:tabLst>
            </a:pPr>
            <a:r>
              <a:rPr lang="en-US" sz="1100" dirty="0" smtClean="0">
                <a:latin typeface="Garamond" panose="02020404030301010803" pitchFamily="18" charset="0"/>
              </a:rPr>
              <a:t>Encouraging private sector investment;</a:t>
            </a:r>
            <a:endParaRPr lang="en-ZW" sz="1100" dirty="0" smtClean="0">
              <a:latin typeface="Garamond" panose="02020404030301010803" pitchFamily="18" charset="0"/>
            </a:endParaRPr>
          </a:p>
          <a:p>
            <a:pPr marL="169863" lvl="1" indent="-169863" fontAlgn="base">
              <a:buFont typeface="Arial" panose="020B0604020202020204" pitchFamily="34" charset="0"/>
              <a:buChar char="•"/>
              <a:tabLst>
                <a:tab pos="169863" algn="l"/>
                <a:tab pos="514350" algn="l"/>
              </a:tabLst>
            </a:pPr>
            <a:r>
              <a:rPr lang="en-US" sz="1100" dirty="0" smtClean="0">
                <a:latin typeface="Garamond" panose="02020404030301010803" pitchFamily="18" charset="0"/>
              </a:rPr>
              <a:t>Restoration and building of confidence and stability in the financial services sector;</a:t>
            </a:r>
            <a:endParaRPr lang="en-ZW" sz="1100" dirty="0" smtClean="0">
              <a:latin typeface="Garamond" panose="02020404030301010803" pitchFamily="18" charset="0"/>
            </a:endParaRPr>
          </a:p>
          <a:p>
            <a:pPr marL="169863" lvl="1" indent="-169863" fontAlgn="base">
              <a:buFont typeface="Arial" panose="020B0604020202020204" pitchFamily="34" charset="0"/>
              <a:buChar char="•"/>
              <a:tabLst>
                <a:tab pos="169863" algn="l"/>
                <a:tab pos="514350" algn="l"/>
              </a:tabLst>
            </a:pPr>
            <a:r>
              <a:rPr lang="en-US" sz="1100" dirty="0" smtClean="0">
                <a:latin typeface="Garamond" panose="02020404030301010803" pitchFamily="18" charset="0"/>
              </a:rPr>
              <a:t>Promoting joint ventures and public private partnerships to boost the role and performance of state owned companies;</a:t>
            </a:r>
            <a:endParaRPr lang="en-ZW" sz="1100" dirty="0" smtClean="0">
              <a:latin typeface="Garamond" panose="02020404030301010803" pitchFamily="18" charset="0"/>
            </a:endParaRPr>
          </a:p>
          <a:p>
            <a:pPr marL="169863" lvl="1" indent="-169863" fontAlgn="base">
              <a:buFont typeface="Arial" panose="020B0604020202020204" pitchFamily="34" charset="0"/>
              <a:buChar char="•"/>
              <a:tabLst>
                <a:tab pos="169863" algn="l"/>
                <a:tab pos="514350" algn="l"/>
              </a:tabLst>
            </a:pPr>
            <a:r>
              <a:rPr lang="en-US" sz="1100" dirty="0" smtClean="0">
                <a:latin typeface="Garamond" panose="02020404030301010803" pitchFamily="18" charset="0"/>
              </a:rPr>
              <a:t>Modernising labour laws;</a:t>
            </a:r>
            <a:endParaRPr lang="en-ZW" sz="1100" dirty="0" smtClean="0">
              <a:latin typeface="Garamond" panose="02020404030301010803" pitchFamily="18" charset="0"/>
            </a:endParaRPr>
          </a:p>
          <a:p>
            <a:pPr marL="169863" lvl="1" indent="-169863" fontAlgn="base">
              <a:buFont typeface="Arial" panose="020B0604020202020204" pitchFamily="34" charset="0"/>
              <a:buChar char="•"/>
              <a:tabLst>
                <a:tab pos="169863" algn="l"/>
                <a:tab pos="514350" algn="l"/>
              </a:tabLst>
            </a:pPr>
            <a:r>
              <a:rPr lang="en-US" sz="1100" dirty="0" smtClean="0">
                <a:latin typeface="Garamond" panose="02020404030301010803" pitchFamily="18" charset="0"/>
              </a:rPr>
              <a:t>Pursuing an anti-corruption thrust; and </a:t>
            </a:r>
            <a:endParaRPr lang="en-ZW" sz="1100" dirty="0" smtClean="0">
              <a:latin typeface="Garamond" panose="02020404030301010803" pitchFamily="18" charset="0"/>
            </a:endParaRPr>
          </a:p>
          <a:p>
            <a:pPr marL="169863" lvl="1" indent="-169863" fontAlgn="base">
              <a:buFont typeface="Arial" panose="020B0604020202020204" pitchFamily="34" charset="0"/>
              <a:buChar char="•"/>
              <a:tabLst>
                <a:tab pos="169863" algn="l"/>
                <a:tab pos="514350" algn="l"/>
              </a:tabLst>
            </a:pPr>
            <a:r>
              <a:rPr lang="en-US" sz="1100" dirty="0" smtClean="0">
                <a:latin typeface="Garamond" panose="02020404030301010803" pitchFamily="18" charset="0"/>
              </a:rPr>
              <a:t>Implementation of special economic zones to provide the impetus for foreign direct investment.</a:t>
            </a:r>
          </a:p>
          <a:p>
            <a:pPr marL="0" lvl="1" fontAlgn="base">
              <a:tabLst>
                <a:tab pos="514350" algn="l"/>
              </a:tabLst>
            </a:pPr>
            <a:endParaRPr lang="en-US" sz="1100" dirty="0" smtClean="0">
              <a:latin typeface="Garamond" panose="02020404030301010803" pitchFamily="18" charset="0"/>
            </a:endParaRPr>
          </a:p>
          <a:p>
            <a:pPr marL="0" lvl="1" fontAlgn="base">
              <a:tabLst>
                <a:tab pos="514350" algn="l"/>
              </a:tabLst>
            </a:pPr>
            <a:r>
              <a:rPr lang="en-US" sz="1100" dirty="0" smtClean="0">
                <a:latin typeface="Garamond" panose="02020404030301010803" pitchFamily="18" charset="0"/>
              </a:rPr>
              <a:t>The crafting and implementation of the 2016 National Budget strives for “Building a Conducive Environment that Attracts Foreign Direct Investment”.</a:t>
            </a:r>
          </a:p>
          <a:p>
            <a:pPr marL="0" lvl="1" fontAlgn="base">
              <a:tabLst>
                <a:tab pos="514350" algn="l"/>
              </a:tabLst>
            </a:pPr>
            <a:endParaRPr lang="en-ZW" sz="1100" dirty="0" smtClean="0">
              <a:latin typeface="Garamond" panose="02020404030301010803" pitchFamily="18" charset="0"/>
            </a:endParaRPr>
          </a:p>
          <a:p>
            <a:pPr marL="0" lvl="1" fontAlgn="base">
              <a:tabLst>
                <a:tab pos="514350" algn="l"/>
              </a:tabLst>
            </a:pPr>
            <a:endParaRPr lang="en-ZW" sz="1100" dirty="0" smtClean="0">
              <a:latin typeface="Garamond" panose="02020404030301010803" pitchFamily="18" charset="0"/>
            </a:endParaRPr>
          </a:p>
          <a:p>
            <a:endParaRPr lang="en-ZW" sz="1100" dirty="0">
              <a:latin typeface="Garamond" panose="02020404030301010803" pitchFamily="18" charset="0"/>
            </a:endParaRPr>
          </a:p>
        </p:txBody>
      </p:sp>
      <p:sp>
        <p:nvSpPr>
          <p:cNvPr id="5" name="Rectangle 18"/>
          <p:cNvSpPr>
            <a:spLocks noChangeArrowheads="1"/>
          </p:cNvSpPr>
          <p:nvPr>
            <p:custDataLst>
              <p:tags r:id="rId1"/>
            </p:custDataLst>
          </p:nvPr>
        </p:nvSpPr>
        <p:spPr bwMode="gray">
          <a:xfrm>
            <a:off x="273049" y="420913"/>
            <a:ext cx="8489951" cy="369332"/>
          </a:xfrm>
          <a:prstGeom prst="rect">
            <a:avLst/>
          </a:prstGeom>
          <a:solidFill>
            <a:srgbClr val="008000"/>
          </a:solidFill>
          <a:ln w="9525" algn="ctr">
            <a:noFill/>
            <a:miter lim="800000"/>
            <a:headEnd/>
            <a:tailEnd/>
          </a:ln>
          <a:effectLst/>
        </p:spPr>
        <p:txBody>
          <a:bodyPr vert="horz" wrap="square" lIns="0" tIns="0" rIns="0" bIns="0" numCol="1" anchor="ctr" anchorCtr="0" compatLnSpc="1">
            <a:prstTxWarp prst="textNoShape">
              <a:avLst/>
            </a:prstTxWarp>
            <a:spAutoFit/>
          </a:bodyPr>
          <a:lstStyle/>
          <a:p>
            <a:pPr lvl="0" fontAlgn="base">
              <a:spcBef>
                <a:spcPct val="0"/>
              </a:spcBef>
              <a:spcAft>
                <a:spcPct val="0"/>
              </a:spcAft>
            </a:pPr>
            <a:r>
              <a:rPr lang="en-ZW" sz="2400" dirty="0" smtClean="0">
                <a:solidFill>
                  <a:schemeClr val="bg1"/>
                </a:solidFill>
                <a:latin typeface="Garamond" panose="02020404030301010803" pitchFamily="18" charset="0"/>
              </a:rPr>
              <a:t>Introduction</a:t>
            </a:r>
            <a:endParaRPr kumimoji="0" lang="en-US" sz="2400" b="0" i="0" u="none" strike="noStrike" cap="none" normalizeH="0" baseline="0" dirty="0" smtClean="0">
              <a:ln>
                <a:noFill/>
              </a:ln>
              <a:solidFill>
                <a:schemeClr val="bg1"/>
              </a:solidFill>
              <a:effectLst/>
              <a:latin typeface="Garamond" panose="02020404030301010803" pitchFamily="18" charset="0"/>
            </a:endParaRPr>
          </a:p>
        </p:txBody>
      </p:sp>
    </p:spTree>
    <p:extLst>
      <p:ext uri="{BB962C8B-B14F-4D97-AF65-F5344CB8AC3E}">
        <p14:creationId xmlns:p14="http://schemas.microsoft.com/office/powerpoint/2010/main" val="17014462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bmakumire\Documents\GRANT THORNTON\IMAGES\NICO\Icons-Jpg\Car icons 2_lime_lo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376393" y="3962400"/>
            <a:ext cx="1447800" cy="15684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746" y="1231103"/>
            <a:ext cx="7925568" cy="5146794"/>
          </a:xfrm>
          <a:prstGeom prst="rect">
            <a:avLst/>
          </a:prstGeom>
          <a:noFill/>
        </p:spPr>
        <p:txBody>
          <a:bodyPr wrap="square" lIns="0" rIns="0" rtlCol="0">
            <a:spAutoFit/>
          </a:bodyPr>
          <a:lstStyle/>
          <a:p>
            <a:pPr algn="just">
              <a:lnSpc>
                <a:spcPct val="150000"/>
              </a:lnSpc>
              <a:spcBef>
                <a:spcPct val="0"/>
              </a:spcBef>
            </a:pPr>
            <a:r>
              <a:rPr lang="en-ZW" sz="1100" b="1" dirty="0">
                <a:solidFill>
                  <a:srgbClr val="FF3300"/>
                </a:solidFill>
                <a:latin typeface="Garamond" pitchFamily="18" charset="0"/>
                <a:ea typeface="+mj-ea"/>
                <a:cs typeface="+mj-cs"/>
              </a:rPr>
              <a:t>Parking in Controlled areas</a:t>
            </a:r>
          </a:p>
          <a:p>
            <a:pPr marL="171450" indent="-171450" algn="just">
              <a:lnSpc>
                <a:spcPct val="150000"/>
              </a:lnSpc>
              <a:spcBef>
                <a:spcPct val="0"/>
              </a:spcBef>
              <a:buFont typeface="Arial" panose="020B0604020202020204" pitchFamily="34" charset="0"/>
              <a:buChar char="•"/>
            </a:pPr>
            <a:r>
              <a:rPr lang="en-ZW" sz="1100" dirty="0">
                <a:latin typeface="Garamond" panose="02020404030301010803" pitchFamily="18" charset="0"/>
              </a:rPr>
              <a:t>Travellers undertaking immigration and customs formalities are allowed free parking space within the customs controlled area for a period of not more than three hours, thereafter a fine of USD2 per hour up to a maximum of USD20 payable or alternatively, imprisonment for a period of  not exceeding six months.</a:t>
            </a:r>
          </a:p>
          <a:p>
            <a:pPr marL="171450" indent="-171450" algn="just">
              <a:lnSpc>
                <a:spcPct val="150000"/>
              </a:lnSpc>
              <a:spcBef>
                <a:spcPct val="0"/>
              </a:spcBef>
              <a:buFont typeface="Arial" panose="020B0604020202020204" pitchFamily="34" charset="0"/>
              <a:buChar char="•"/>
            </a:pPr>
            <a:r>
              <a:rPr lang="en-ZW" sz="1100" dirty="0">
                <a:latin typeface="Garamond" panose="02020404030301010803" pitchFamily="18" charset="0"/>
              </a:rPr>
              <a:t>It has been proposed to remove the limit of </a:t>
            </a:r>
            <a:r>
              <a:rPr lang="en-ZW" sz="1100" dirty="0" smtClean="0">
                <a:latin typeface="Garamond" panose="02020404030301010803" pitchFamily="18" charset="0"/>
              </a:rPr>
              <a:t>USD20 </a:t>
            </a:r>
            <a:r>
              <a:rPr lang="en-ZW" sz="1100" dirty="0">
                <a:latin typeface="Garamond" panose="02020404030301010803" pitchFamily="18" charset="0"/>
              </a:rPr>
              <a:t>applicable on the penalty of </a:t>
            </a:r>
            <a:r>
              <a:rPr lang="en-ZW" sz="1100" dirty="0" smtClean="0">
                <a:latin typeface="Garamond" panose="02020404030301010803" pitchFamily="18" charset="0"/>
              </a:rPr>
              <a:t>USD2 </a:t>
            </a:r>
            <a:r>
              <a:rPr lang="en-ZW" sz="1100" dirty="0">
                <a:latin typeface="Garamond" panose="02020404030301010803" pitchFamily="18" charset="0"/>
              </a:rPr>
              <a:t>or each hour or part thereof that the vehicle is parked in excess of the permissible parking time. </a:t>
            </a:r>
          </a:p>
          <a:p>
            <a:pPr marL="171450" indent="-171450" algn="just">
              <a:lnSpc>
                <a:spcPct val="150000"/>
              </a:lnSpc>
              <a:spcBef>
                <a:spcPct val="0"/>
              </a:spcBef>
              <a:buFont typeface="Arial" panose="020B0604020202020204" pitchFamily="34" charset="0"/>
              <a:buChar char="•"/>
            </a:pPr>
            <a:r>
              <a:rPr lang="en-ZW" sz="1100" dirty="0">
                <a:latin typeface="Garamond" panose="02020404030301010803" pitchFamily="18" charset="0"/>
              </a:rPr>
              <a:t>This measure will apply on customs controlled areas at all Border Posts, with effect from 1  January, 2016.</a:t>
            </a:r>
          </a:p>
          <a:p>
            <a:pPr algn="just">
              <a:lnSpc>
                <a:spcPct val="150000"/>
              </a:lnSpc>
            </a:pPr>
            <a:endParaRPr lang="en-US" sz="1100" dirty="0" smtClean="0">
              <a:latin typeface="Garamond" panose="02020404030301010803" pitchFamily="18" charset="0"/>
            </a:endParaRPr>
          </a:p>
          <a:p>
            <a:pPr lvl="0">
              <a:lnSpc>
                <a:spcPct val="150000"/>
              </a:lnSpc>
              <a:spcBef>
                <a:spcPct val="0"/>
              </a:spcBef>
            </a:pPr>
            <a:r>
              <a:rPr lang="en-ZW" sz="1100" b="1" dirty="0">
                <a:solidFill>
                  <a:srgbClr val="FF3300"/>
                </a:solidFill>
                <a:latin typeface="Garamond" pitchFamily="18" charset="0"/>
              </a:rPr>
              <a:t>Penalties on Cancellation of Bills of Entry</a:t>
            </a:r>
          </a:p>
          <a:p>
            <a:pPr marL="171450" lvl="0" indent="-171450">
              <a:lnSpc>
                <a:spcPct val="150000"/>
              </a:lnSpc>
              <a:buFont typeface="Arial" pitchFamily="34" charset="0"/>
              <a:buChar char="•"/>
            </a:pPr>
            <a:r>
              <a:rPr lang="en-ZW" sz="1100" dirty="0">
                <a:solidFill>
                  <a:prstClr val="black"/>
                </a:solidFill>
                <a:latin typeface="Garamond" panose="02020404030301010803" pitchFamily="18" charset="0"/>
              </a:rPr>
              <a:t>Currently the legislation provides for a fine on cancellation of a bill of entry or amendment of errors arising from initial registration of entry by clearing agencies.</a:t>
            </a:r>
          </a:p>
          <a:p>
            <a:pPr marL="171450" lvl="0" indent="-171450">
              <a:lnSpc>
                <a:spcPct val="150000"/>
              </a:lnSpc>
              <a:buFont typeface="Arial" pitchFamily="34" charset="0"/>
              <a:buChar char="•"/>
            </a:pPr>
            <a:r>
              <a:rPr lang="en-ZW" sz="1100" dirty="0">
                <a:solidFill>
                  <a:prstClr val="black"/>
                </a:solidFill>
                <a:latin typeface="Garamond" panose="02020404030301010803" pitchFamily="18" charset="0"/>
              </a:rPr>
              <a:t>It has been proposed to increase the cancellation fee from USD10 to USD50, in order to minimise duplicate entries into ZIMRA ASYCUDA system, with effect from 1</a:t>
            </a:r>
            <a:r>
              <a:rPr lang="en-ZW" sz="1100" baseline="30000" dirty="0">
                <a:solidFill>
                  <a:prstClr val="black"/>
                </a:solidFill>
                <a:latin typeface="Garamond" panose="02020404030301010803" pitchFamily="18" charset="0"/>
              </a:rPr>
              <a:t>st</a:t>
            </a:r>
            <a:r>
              <a:rPr lang="en-ZW" sz="1100" dirty="0">
                <a:solidFill>
                  <a:prstClr val="black"/>
                </a:solidFill>
                <a:latin typeface="Garamond" panose="02020404030301010803" pitchFamily="18" charset="0"/>
              </a:rPr>
              <a:t> January, 2016. </a:t>
            </a:r>
          </a:p>
          <a:p>
            <a:pPr marL="0" lvl="2" algn="just">
              <a:lnSpc>
                <a:spcPct val="150000"/>
              </a:lnSpc>
            </a:pPr>
            <a:endParaRPr lang="en-ZW" sz="1100" dirty="0">
              <a:solidFill>
                <a:srgbClr val="00B050"/>
              </a:solidFill>
              <a:latin typeface="Garamond" panose="02020404030301010803" pitchFamily="18" charset="0"/>
              <a:cs typeface="Arial" pitchFamily="34" charset="0"/>
            </a:endParaRPr>
          </a:p>
          <a:p>
            <a:pPr lvl="0">
              <a:lnSpc>
                <a:spcPct val="150000"/>
              </a:lnSpc>
            </a:pPr>
            <a:r>
              <a:rPr lang="en-ZW" sz="1100" b="1" dirty="0">
                <a:solidFill>
                  <a:srgbClr val="FF3300"/>
                </a:solidFill>
                <a:latin typeface="Garamond" pitchFamily="18" charset="0"/>
              </a:rPr>
              <a:t>Alignment of Operating Hours at Kazungula Border Post </a:t>
            </a:r>
          </a:p>
          <a:p>
            <a:pPr marL="171450" lvl="0" indent="-171450">
              <a:lnSpc>
                <a:spcPct val="150000"/>
              </a:lnSpc>
              <a:buFont typeface="Arial" pitchFamily="34" charset="0"/>
              <a:buChar char="•"/>
            </a:pPr>
            <a:r>
              <a:rPr lang="en-ZW" sz="1100" dirty="0">
                <a:solidFill>
                  <a:prstClr val="black"/>
                </a:solidFill>
                <a:latin typeface="Garamond" panose="02020404030301010803" pitchFamily="18" charset="0"/>
              </a:rPr>
              <a:t>Currently, operating hours at Kazungula Border Post commence from 8a.m. to 5p.m.; the Border Post in neighbouring Botswana operates from 6a.m to 8p.m.</a:t>
            </a:r>
          </a:p>
          <a:p>
            <a:pPr marL="171450" lvl="0" indent="-171450">
              <a:lnSpc>
                <a:spcPct val="150000"/>
              </a:lnSpc>
              <a:buFont typeface="Arial" pitchFamily="34" charset="0"/>
              <a:buChar char="•"/>
            </a:pPr>
            <a:r>
              <a:rPr lang="en-ZW" sz="1100" dirty="0">
                <a:solidFill>
                  <a:prstClr val="black"/>
                </a:solidFill>
                <a:latin typeface="Garamond" panose="02020404030301010803" pitchFamily="18" charset="0"/>
              </a:rPr>
              <a:t>It is proposed to align the operating hours to those of Botswana at Kazungula Border Post, with effect from 1</a:t>
            </a:r>
            <a:r>
              <a:rPr lang="en-ZW" sz="1100" baseline="30000" dirty="0">
                <a:solidFill>
                  <a:prstClr val="black"/>
                </a:solidFill>
                <a:latin typeface="Garamond" panose="02020404030301010803" pitchFamily="18" charset="0"/>
              </a:rPr>
              <a:t>st</a:t>
            </a:r>
            <a:r>
              <a:rPr lang="en-ZW" sz="1100" dirty="0">
                <a:solidFill>
                  <a:prstClr val="black"/>
                </a:solidFill>
                <a:latin typeface="Garamond" panose="02020404030301010803" pitchFamily="18" charset="0"/>
              </a:rPr>
              <a:t> January, 2016.</a:t>
            </a:r>
          </a:p>
          <a:p>
            <a:pPr algn="just">
              <a:lnSpc>
                <a:spcPct val="150000"/>
              </a:lnSpc>
            </a:pPr>
            <a:endParaRPr lang="en-US" sz="1100" dirty="0" smtClean="0">
              <a:latin typeface="Garamond" panose="02020404030301010803" pitchFamily="18" charset="0"/>
            </a:endParaRPr>
          </a:p>
          <a:p>
            <a:pPr algn="just">
              <a:lnSpc>
                <a:spcPct val="150000"/>
              </a:lnSpc>
            </a:pPr>
            <a:endParaRPr lang="en-US" sz="1100" dirty="0" smtClean="0">
              <a:latin typeface="Garamond" panose="02020404030301010803" pitchFamily="18" charset="0"/>
            </a:endParaRPr>
          </a:p>
        </p:txBody>
      </p:sp>
      <p:sp>
        <p:nvSpPr>
          <p:cNvPr id="5" name="Rectangle 18"/>
          <p:cNvSpPr>
            <a:spLocks noChangeArrowheads="1"/>
          </p:cNvSpPr>
          <p:nvPr>
            <p:custDataLst>
              <p:tags r:id="rId1"/>
            </p:custDataLst>
          </p:nvPr>
        </p:nvSpPr>
        <p:spPr bwMode="gray">
          <a:xfrm>
            <a:off x="228746" y="609600"/>
            <a:ext cx="8489951" cy="369332"/>
          </a:xfrm>
          <a:prstGeom prst="rect">
            <a:avLst/>
          </a:prstGeom>
          <a:solidFill>
            <a:srgbClr val="008000"/>
          </a:soli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spcBef>
                <a:spcPct val="0"/>
              </a:spcBef>
              <a:spcAft>
                <a:spcPct val="0"/>
              </a:spcAft>
            </a:pPr>
            <a:r>
              <a:rPr lang="en-ZW" sz="2400" dirty="0">
                <a:solidFill>
                  <a:schemeClr val="bg1"/>
                </a:solidFill>
                <a:latin typeface="Garamond" panose="02020404030301010803" pitchFamily="18" charset="0"/>
              </a:rPr>
              <a:t>Revenue </a:t>
            </a:r>
            <a:r>
              <a:rPr lang="en-ZW" sz="2400" dirty="0" smtClean="0">
                <a:solidFill>
                  <a:schemeClr val="bg1"/>
                </a:solidFill>
                <a:latin typeface="Garamond" panose="02020404030301010803" pitchFamily="18" charset="0"/>
              </a:rPr>
              <a:t>measures</a:t>
            </a:r>
            <a:endParaRPr lang="en-US" sz="2400" dirty="0">
              <a:solidFill>
                <a:schemeClr val="bg1"/>
              </a:solidFill>
              <a:latin typeface="Garamond" panose="02020404030301010803" pitchFamily="18" charset="0"/>
            </a:endParaRPr>
          </a:p>
        </p:txBody>
      </p:sp>
      <p:pic>
        <p:nvPicPr>
          <p:cNvPr id="7" name="Picture 6" descr="Smaller arrows 9.png"/>
          <p:cNvPicPr/>
          <p:nvPr/>
        </p:nvPicPr>
        <p:blipFill>
          <a:blip r:embed="rId4"/>
          <a:stretch>
            <a:fillRect/>
          </a:stretch>
        </p:blipFill>
        <p:spPr>
          <a:xfrm>
            <a:off x="4" y="5969636"/>
            <a:ext cx="7086596" cy="583564"/>
          </a:xfrm>
          <a:prstGeom prst="rect">
            <a:avLst/>
          </a:prstGeom>
        </p:spPr>
      </p:pic>
    </p:spTree>
    <p:extLst>
      <p:ext uri="{BB962C8B-B14F-4D97-AF65-F5344CB8AC3E}">
        <p14:creationId xmlns:p14="http://schemas.microsoft.com/office/powerpoint/2010/main" val="11216550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05245"/>
            <a:ext cx="9144000" cy="1552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5"/>
          <p:cNvSpPr txBox="1">
            <a:spLocks/>
          </p:cNvSpPr>
          <p:nvPr/>
        </p:nvSpPr>
        <p:spPr>
          <a:xfrm>
            <a:off x="260642" y="990600"/>
            <a:ext cx="8489951" cy="5124480"/>
          </a:xfrm>
          <a:prstGeom prst="rect">
            <a:avLst/>
          </a:prstGeom>
        </p:spPr>
        <p:txBody>
          <a:bodyPr vert="horz" wrap="square" lIns="0" tIns="45720" rIns="0" bIns="45720" rtlCol="0" anchor="ctr">
            <a:sp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ZW" sz="1100" b="1" dirty="0" smtClean="0">
                <a:solidFill>
                  <a:srgbClr val="7030A0"/>
                </a:solidFill>
                <a:latin typeface="Arial Black" panose="020B0A04020102020204" pitchFamily="34" charset="0"/>
                <a:ea typeface="+mj-ea"/>
                <a:cs typeface="+mj-cs"/>
              </a:rPr>
              <a:t>Measures in support of the productive sectors</a:t>
            </a:r>
          </a:p>
          <a:p>
            <a:pPr algn="just"/>
            <a:endParaRPr lang="en-ZW" sz="1100" b="1" dirty="0" smtClean="0">
              <a:solidFill>
                <a:srgbClr val="7030A0"/>
              </a:solidFill>
              <a:latin typeface="Garamond" pitchFamily="18" charset="0"/>
              <a:ea typeface="+mj-ea"/>
              <a:cs typeface="+mj-cs"/>
            </a:endParaRPr>
          </a:p>
          <a:p>
            <a:pPr algn="just"/>
            <a:r>
              <a:rPr lang="en-ZW" sz="1100" b="1" dirty="0" smtClean="0">
                <a:solidFill>
                  <a:srgbClr val="FF3300"/>
                </a:solidFill>
                <a:latin typeface="Garamond" pitchFamily="18" charset="0"/>
                <a:ea typeface="+mj-ea"/>
                <a:cs typeface="+mj-cs"/>
              </a:rPr>
              <a:t>Motor industry</a:t>
            </a:r>
          </a:p>
          <a:p>
            <a:pPr algn="just"/>
            <a:r>
              <a:rPr lang="en-ZW" sz="1100" b="1" dirty="0" smtClean="0">
                <a:solidFill>
                  <a:srgbClr val="7030A0"/>
                </a:solidFill>
                <a:latin typeface="Garamond" pitchFamily="18" charset="0"/>
                <a:ea typeface="+mj-ea"/>
                <a:cs typeface="+mj-cs"/>
              </a:rPr>
              <a:t>Duty </a:t>
            </a:r>
            <a:r>
              <a:rPr lang="en-ZW" sz="1100" b="1" dirty="0">
                <a:solidFill>
                  <a:srgbClr val="7030A0"/>
                </a:solidFill>
                <a:latin typeface="Garamond" panose="02020404030301010803" pitchFamily="18" charset="0"/>
                <a:ea typeface="+mj-ea"/>
                <a:cs typeface="+mj-cs"/>
              </a:rPr>
              <a:t>on Motor vehicles Imported by Government</a:t>
            </a:r>
          </a:p>
          <a:p>
            <a:pPr marL="171450" indent="-171450" algn="just">
              <a:buFont typeface="Arial" pitchFamily="34" charset="0"/>
              <a:buChar char="•"/>
            </a:pPr>
            <a:r>
              <a:rPr lang="en-ZW" sz="1100" dirty="0" smtClean="0">
                <a:solidFill>
                  <a:schemeClr val="tx1"/>
                </a:solidFill>
                <a:latin typeface="Garamond" panose="02020404030301010803" pitchFamily="18" charset="0"/>
              </a:rPr>
              <a:t>Currently Government has modest protection on a selected range of motor vehicles which includes double cabs, buses, passenger and light motor vehicles.</a:t>
            </a:r>
          </a:p>
          <a:p>
            <a:pPr marL="171450" indent="-171450" algn="just">
              <a:buFont typeface="Arial" pitchFamily="34" charset="0"/>
              <a:buChar char="•"/>
            </a:pPr>
            <a:r>
              <a:rPr lang="en-ZW" sz="1100" dirty="0" smtClean="0">
                <a:solidFill>
                  <a:schemeClr val="tx1"/>
                </a:solidFill>
                <a:latin typeface="Garamond" panose="02020404030301010803" pitchFamily="18" charset="0"/>
              </a:rPr>
              <a:t> It has been proposed to remove selected motor vehicles and buses imported by Government and School Development Association from the Duty Free Certificate Facility; effective 1 January, 2016.</a:t>
            </a:r>
          </a:p>
          <a:p>
            <a:pPr algn="just"/>
            <a:endParaRPr lang="en-ZW" sz="1100" dirty="0">
              <a:solidFill>
                <a:srgbClr val="00B050"/>
              </a:solidFill>
              <a:latin typeface="Garamond" panose="02020404030301010803" pitchFamily="18" charset="0"/>
            </a:endParaRPr>
          </a:p>
          <a:p>
            <a:pPr algn="just"/>
            <a:r>
              <a:rPr lang="en-ZW" sz="1100" b="1" dirty="0" smtClean="0">
                <a:solidFill>
                  <a:srgbClr val="7030A0"/>
                </a:solidFill>
                <a:latin typeface="Garamond" panose="02020404030301010803" pitchFamily="18" charset="0"/>
                <a:ea typeface="+mj-ea"/>
                <a:cs typeface="+mj-cs"/>
              </a:rPr>
              <a:t>Duty on Canopies and Drop Side Panels</a:t>
            </a:r>
          </a:p>
          <a:p>
            <a:pPr marL="171450" indent="-171450" algn="just">
              <a:buFont typeface="Arial" pitchFamily="34" charset="0"/>
              <a:buChar char="•"/>
            </a:pPr>
            <a:r>
              <a:rPr lang="en-ZW" sz="1100" dirty="0" smtClean="0">
                <a:solidFill>
                  <a:schemeClr val="tx1"/>
                </a:solidFill>
                <a:latin typeface="Garamond" panose="02020404030301010803" pitchFamily="18" charset="0"/>
              </a:rPr>
              <a:t>It </a:t>
            </a:r>
            <a:r>
              <a:rPr lang="en-ZW" sz="1100" dirty="0">
                <a:solidFill>
                  <a:schemeClr val="tx1"/>
                </a:solidFill>
                <a:latin typeface="Garamond" panose="02020404030301010803" pitchFamily="18" charset="0"/>
              </a:rPr>
              <a:t>has been proposed to increase duty on imported canopies and drop side panels from 0% to 40%, with effect from </a:t>
            </a:r>
            <a:r>
              <a:rPr lang="en-ZW" sz="1100" dirty="0" smtClean="0">
                <a:solidFill>
                  <a:schemeClr val="tx1"/>
                </a:solidFill>
                <a:latin typeface="Garamond" panose="02020404030301010803" pitchFamily="18" charset="0"/>
              </a:rPr>
              <a:t>1</a:t>
            </a:r>
            <a:r>
              <a:rPr lang="en-ZW" sz="1100" baseline="30000" dirty="0" smtClean="0">
                <a:solidFill>
                  <a:schemeClr val="tx1"/>
                </a:solidFill>
                <a:latin typeface="Garamond" panose="02020404030301010803" pitchFamily="18" charset="0"/>
              </a:rPr>
              <a:t>st</a:t>
            </a:r>
            <a:r>
              <a:rPr lang="en-ZW" sz="1100" dirty="0" smtClean="0">
                <a:solidFill>
                  <a:schemeClr val="tx1"/>
                </a:solidFill>
                <a:latin typeface="Garamond" panose="02020404030301010803" pitchFamily="18" charset="0"/>
              </a:rPr>
              <a:t> January</a:t>
            </a:r>
            <a:r>
              <a:rPr lang="en-ZW" sz="1100" dirty="0">
                <a:solidFill>
                  <a:schemeClr val="tx1"/>
                </a:solidFill>
                <a:latin typeface="Garamond" panose="02020404030301010803" pitchFamily="18" charset="0"/>
              </a:rPr>
              <a:t>, </a:t>
            </a:r>
            <a:r>
              <a:rPr lang="en-ZW" sz="1100" dirty="0" smtClean="0">
                <a:solidFill>
                  <a:schemeClr val="tx1"/>
                </a:solidFill>
                <a:latin typeface="Garamond" panose="02020404030301010803" pitchFamily="18" charset="0"/>
              </a:rPr>
              <a:t>2016.</a:t>
            </a:r>
            <a:endParaRPr lang="en-ZW" sz="1100" dirty="0">
              <a:solidFill>
                <a:schemeClr val="tx1"/>
              </a:solidFill>
              <a:latin typeface="Garamond" panose="02020404030301010803" pitchFamily="18" charset="0"/>
            </a:endParaRPr>
          </a:p>
          <a:p>
            <a:pPr marL="0" lvl="2" algn="just"/>
            <a:endParaRPr lang="en-ZW" sz="1100" dirty="0" smtClean="0">
              <a:solidFill>
                <a:srgbClr val="00B050"/>
              </a:solidFill>
              <a:latin typeface="Garamond" panose="02020404030301010803" pitchFamily="18" charset="0"/>
              <a:cs typeface="Arial" pitchFamily="34" charset="0"/>
            </a:endParaRPr>
          </a:p>
          <a:p>
            <a:pPr algn="just"/>
            <a:r>
              <a:rPr lang="en-ZW" sz="1100" b="1" dirty="0">
                <a:solidFill>
                  <a:srgbClr val="FF3300"/>
                </a:solidFill>
                <a:latin typeface="Garamond" pitchFamily="18" charset="0"/>
                <a:ea typeface="+mj-ea"/>
                <a:cs typeface="+mj-cs"/>
              </a:rPr>
              <a:t>Luggage Ware Manufacturers </a:t>
            </a:r>
          </a:p>
          <a:p>
            <a:pPr marL="171450" indent="-171450" algn="just">
              <a:buFont typeface="Arial" pitchFamily="34" charset="0"/>
              <a:buChar char="•"/>
            </a:pPr>
            <a:r>
              <a:rPr lang="en-ZW" sz="1100" dirty="0" smtClean="0">
                <a:solidFill>
                  <a:schemeClr val="tx1"/>
                </a:solidFill>
                <a:latin typeface="Garamond" panose="02020404030301010803" pitchFamily="18" charset="0"/>
              </a:rPr>
              <a:t>It </a:t>
            </a:r>
            <a:r>
              <a:rPr lang="en-ZW" sz="1100" dirty="0">
                <a:solidFill>
                  <a:schemeClr val="tx1"/>
                </a:solidFill>
                <a:latin typeface="Garamond" panose="02020404030301010803" pitchFamily="18" charset="0"/>
              </a:rPr>
              <a:t>has been proposed to introduce a manufacturer’s rebate to approved manufacturers for a period of two years, with effect from </a:t>
            </a:r>
            <a:r>
              <a:rPr lang="en-ZW" sz="1100" dirty="0" smtClean="0">
                <a:solidFill>
                  <a:schemeClr val="tx1"/>
                </a:solidFill>
                <a:latin typeface="Garamond" panose="02020404030301010803" pitchFamily="18" charset="0"/>
              </a:rPr>
              <a:t>1</a:t>
            </a:r>
            <a:r>
              <a:rPr lang="en-ZW" sz="1100" baseline="30000" dirty="0" smtClean="0">
                <a:solidFill>
                  <a:schemeClr val="tx1"/>
                </a:solidFill>
                <a:latin typeface="Garamond" panose="02020404030301010803" pitchFamily="18" charset="0"/>
              </a:rPr>
              <a:t>st</a:t>
            </a:r>
            <a:r>
              <a:rPr lang="en-ZW" sz="1100" dirty="0" smtClean="0">
                <a:solidFill>
                  <a:schemeClr val="tx1"/>
                </a:solidFill>
                <a:latin typeface="Garamond" panose="02020404030301010803" pitchFamily="18" charset="0"/>
              </a:rPr>
              <a:t> January</a:t>
            </a:r>
            <a:r>
              <a:rPr lang="en-ZW" sz="1100" dirty="0">
                <a:solidFill>
                  <a:schemeClr val="tx1"/>
                </a:solidFill>
                <a:latin typeface="Garamond" panose="02020404030301010803" pitchFamily="18" charset="0"/>
              </a:rPr>
              <a:t>, 2016.</a:t>
            </a:r>
          </a:p>
          <a:p>
            <a:pPr marL="171450" indent="-171450" algn="just">
              <a:buFont typeface="Arial" pitchFamily="34" charset="0"/>
              <a:buChar char="•"/>
            </a:pPr>
            <a:r>
              <a:rPr lang="en-ZW" sz="1100" dirty="0">
                <a:solidFill>
                  <a:schemeClr val="tx1"/>
                </a:solidFill>
                <a:latin typeface="Garamond" panose="02020404030301010803" pitchFamily="18" charset="0"/>
              </a:rPr>
              <a:t>Duty free importation will be extended to inputs, which include polyester fabric, lining material, metal, rivets, wheels and sewing thread among others</a:t>
            </a:r>
            <a:r>
              <a:rPr lang="en-ZW" sz="1100" dirty="0" smtClean="0">
                <a:solidFill>
                  <a:schemeClr val="tx1"/>
                </a:solidFill>
                <a:latin typeface="Garamond" panose="02020404030301010803" pitchFamily="18" charset="0"/>
              </a:rPr>
              <a:t>.</a:t>
            </a:r>
          </a:p>
          <a:p>
            <a:pPr marL="171450" indent="-171450" algn="just">
              <a:buFont typeface="Arial" pitchFamily="34" charset="0"/>
              <a:buChar char="•"/>
            </a:pPr>
            <a:endParaRPr lang="en-ZW" sz="1100" dirty="0">
              <a:solidFill>
                <a:schemeClr val="tx1"/>
              </a:solidFill>
              <a:latin typeface="Garamond" panose="02020404030301010803" pitchFamily="18" charset="0"/>
            </a:endParaRPr>
          </a:p>
          <a:p>
            <a:pPr lvl="0" algn="just"/>
            <a:r>
              <a:rPr lang="en-ZW" sz="1100" b="1" dirty="0">
                <a:solidFill>
                  <a:srgbClr val="FF3300"/>
                </a:solidFill>
                <a:latin typeface="Garamond" pitchFamily="18" charset="0"/>
                <a:ea typeface="+mj-ea"/>
                <a:cs typeface="+mj-cs"/>
              </a:rPr>
              <a:t>Agricultural Implements Manufacturers</a:t>
            </a:r>
          </a:p>
          <a:p>
            <a:pPr marL="171450" lvl="0" indent="-171450">
              <a:buFont typeface="Arial" pitchFamily="34" charset="0"/>
              <a:buChar char="•"/>
            </a:pPr>
            <a:r>
              <a:rPr lang="en-ZW" sz="1100" dirty="0">
                <a:solidFill>
                  <a:schemeClr val="tx1"/>
                </a:solidFill>
                <a:latin typeface="Garamond" panose="02020404030301010803" pitchFamily="18" charset="0"/>
              </a:rPr>
              <a:t>It has been proposed to introduce a specific duty of USDD5 per kg plough beam, with effect from 1st January, 2016.</a:t>
            </a:r>
          </a:p>
          <a:p>
            <a:pPr lvl="0"/>
            <a:endParaRPr lang="en-ZW" sz="1100" dirty="0">
              <a:solidFill>
                <a:schemeClr val="tx1"/>
              </a:solidFill>
              <a:latin typeface="Garamond" panose="02020404030301010803" pitchFamily="18" charset="0"/>
            </a:endParaRPr>
          </a:p>
          <a:p>
            <a:pPr algn="just"/>
            <a:r>
              <a:rPr lang="en-ZW" sz="1100" b="1" dirty="0">
                <a:solidFill>
                  <a:srgbClr val="FF3300"/>
                </a:solidFill>
                <a:latin typeface="Garamond" pitchFamily="18" charset="0"/>
                <a:ea typeface="+mj-ea"/>
                <a:cs typeface="+mj-cs"/>
              </a:rPr>
              <a:t>Soap Manufacturers</a:t>
            </a:r>
          </a:p>
          <a:p>
            <a:pPr marL="171450" lvl="0" indent="-171450">
              <a:buFont typeface="Arial" pitchFamily="34" charset="0"/>
              <a:buChar char="•"/>
            </a:pPr>
            <a:r>
              <a:rPr lang="en-ZW" sz="1100" dirty="0">
                <a:solidFill>
                  <a:schemeClr val="tx1"/>
                </a:solidFill>
                <a:latin typeface="Garamond" panose="02020404030301010803" pitchFamily="18" charset="0"/>
              </a:rPr>
              <a:t>It has been proposed to introduce a specific duty of USD0.50 per kg, with effect from 1st  January, 2016.</a:t>
            </a:r>
          </a:p>
          <a:p>
            <a:pPr marL="0" lvl="2" algn="just"/>
            <a:endParaRPr lang="en-ZW" sz="1100" dirty="0">
              <a:latin typeface="Garamond" panose="02020404030301010803" pitchFamily="18" charset="0"/>
            </a:endParaRPr>
          </a:p>
          <a:p>
            <a:pPr algn="just"/>
            <a:r>
              <a:rPr lang="en-ZW" sz="1100" b="1" dirty="0">
                <a:solidFill>
                  <a:srgbClr val="FF3300"/>
                </a:solidFill>
                <a:latin typeface="Garamond" pitchFamily="18" charset="0"/>
                <a:ea typeface="+mj-ea"/>
                <a:cs typeface="+mj-cs"/>
              </a:rPr>
              <a:t>Textile Industry</a:t>
            </a:r>
          </a:p>
          <a:p>
            <a:pPr marL="171450" lvl="0" indent="-171450">
              <a:buFont typeface="Arial" pitchFamily="34" charset="0"/>
              <a:buChar char="•"/>
            </a:pPr>
            <a:r>
              <a:rPr lang="en-ZW" sz="1100" dirty="0">
                <a:solidFill>
                  <a:schemeClr val="tx1"/>
                </a:solidFill>
                <a:latin typeface="Garamond" panose="02020404030301010803" pitchFamily="18" charset="0"/>
              </a:rPr>
              <a:t>It has been proposed to increase duty on selected fabric that can be produced locally from 10% to 40% plus USD2.50 per kg, with effect from 1st January, 2016</a:t>
            </a:r>
            <a:r>
              <a:rPr lang="en-ZW" sz="1100" dirty="0" smtClean="0">
                <a:solidFill>
                  <a:schemeClr val="tx1"/>
                </a:solidFill>
                <a:latin typeface="Garamond" panose="02020404030301010803" pitchFamily="18" charset="0"/>
              </a:rPr>
              <a:t>.</a:t>
            </a:r>
          </a:p>
          <a:p>
            <a:pPr marL="171450" lvl="0" indent="-171450">
              <a:buFont typeface="Arial" pitchFamily="34" charset="0"/>
              <a:buChar char="•"/>
            </a:pPr>
            <a:endParaRPr lang="en-GB" sz="1100" dirty="0">
              <a:solidFill>
                <a:schemeClr val="tx1"/>
              </a:solidFill>
              <a:latin typeface="Garamond" panose="02020404030301010803" pitchFamily="18" charset="0"/>
            </a:endParaRPr>
          </a:p>
          <a:p>
            <a:pPr lvl="0" algn="just"/>
            <a:r>
              <a:rPr lang="en-ZW" sz="1100" b="1" dirty="0">
                <a:solidFill>
                  <a:srgbClr val="FF3300"/>
                </a:solidFill>
                <a:latin typeface="Garamond" pitchFamily="18" charset="0"/>
                <a:ea typeface="+mj-ea"/>
                <a:cs typeface="+mj-cs"/>
              </a:rPr>
              <a:t>Clothing manufacturers’ rebate</a:t>
            </a:r>
          </a:p>
          <a:p>
            <a:pPr marL="171450" lvl="0" indent="-171450" algn="just">
              <a:buFont typeface="Arial" pitchFamily="34" charset="0"/>
              <a:buChar char="•"/>
            </a:pPr>
            <a:r>
              <a:rPr lang="en-ZW" sz="1100" dirty="0">
                <a:solidFill>
                  <a:prstClr val="black"/>
                </a:solidFill>
                <a:latin typeface="Garamond" panose="02020404030301010803" pitchFamily="18" charset="0"/>
              </a:rPr>
              <a:t>It has been proposed to extend the rebate of duty on imported raw materials for use in the manufacture of clothing by a further </a:t>
            </a:r>
            <a:endParaRPr lang="en-ZW" sz="1100" dirty="0" smtClean="0">
              <a:solidFill>
                <a:prstClr val="black"/>
              </a:solidFill>
              <a:latin typeface="Garamond" panose="02020404030301010803" pitchFamily="18" charset="0"/>
            </a:endParaRPr>
          </a:p>
          <a:p>
            <a:pPr lvl="0" algn="just"/>
            <a:r>
              <a:rPr lang="en-ZW" sz="1100" dirty="0">
                <a:solidFill>
                  <a:prstClr val="black"/>
                </a:solidFill>
                <a:latin typeface="Garamond" panose="02020404030301010803" pitchFamily="18" charset="0"/>
              </a:rPr>
              <a:t> </a:t>
            </a:r>
            <a:r>
              <a:rPr lang="en-ZW" sz="1100" dirty="0" smtClean="0">
                <a:solidFill>
                  <a:prstClr val="black"/>
                </a:solidFill>
                <a:latin typeface="Garamond" panose="02020404030301010803" pitchFamily="18" charset="0"/>
              </a:rPr>
              <a:t>    period </a:t>
            </a:r>
            <a:r>
              <a:rPr lang="en-ZW" sz="1100" dirty="0">
                <a:solidFill>
                  <a:prstClr val="black"/>
                </a:solidFill>
                <a:latin typeface="Garamond" panose="02020404030301010803" pitchFamily="18" charset="0"/>
              </a:rPr>
              <a:t>of two years, effective 1</a:t>
            </a:r>
            <a:r>
              <a:rPr lang="en-ZW" sz="1100" baseline="30000" dirty="0">
                <a:solidFill>
                  <a:prstClr val="black"/>
                </a:solidFill>
                <a:latin typeface="Garamond" panose="02020404030301010803" pitchFamily="18" charset="0"/>
              </a:rPr>
              <a:t>st</a:t>
            </a:r>
            <a:r>
              <a:rPr lang="en-ZW" sz="1100" dirty="0">
                <a:solidFill>
                  <a:prstClr val="black"/>
                </a:solidFill>
                <a:latin typeface="Garamond" panose="02020404030301010803" pitchFamily="18" charset="0"/>
              </a:rPr>
              <a:t> January 2016.</a:t>
            </a:r>
          </a:p>
          <a:p>
            <a:pPr marL="171450" indent="-171450" algn="just">
              <a:buFont typeface="Arial" pitchFamily="34" charset="0"/>
              <a:buChar char="•"/>
            </a:pPr>
            <a:endParaRPr lang="en-GB" sz="1100" dirty="0">
              <a:solidFill>
                <a:schemeClr val="tx1"/>
              </a:solidFill>
              <a:latin typeface="Garamond" panose="02020404030301010803" pitchFamily="18" charset="0"/>
            </a:endParaRPr>
          </a:p>
        </p:txBody>
      </p:sp>
      <p:sp>
        <p:nvSpPr>
          <p:cNvPr id="5" name="Rectangle 18"/>
          <p:cNvSpPr>
            <a:spLocks noChangeArrowheads="1"/>
          </p:cNvSpPr>
          <p:nvPr>
            <p:custDataLst>
              <p:tags r:id="rId1"/>
            </p:custDataLst>
          </p:nvPr>
        </p:nvSpPr>
        <p:spPr bwMode="gray">
          <a:xfrm>
            <a:off x="260643" y="482600"/>
            <a:ext cx="8489951" cy="369332"/>
          </a:xfrm>
          <a:prstGeom prst="rect">
            <a:avLst/>
          </a:prstGeom>
          <a:solidFill>
            <a:srgbClr val="008000"/>
          </a:soli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spcBef>
                <a:spcPct val="0"/>
              </a:spcBef>
              <a:spcAft>
                <a:spcPct val="0"/>
              </a:spcAft>
            </a:pPr>
            <a:r>
              <a:rPr lang="en-ZW" sz="2400" dirty="0">
                <a:solidFill>
                  <a:schemeClr val="bg1"/>
                </a:solidFill>
                <a:latin typeface="Garamond" panose="02020404030301010803" pitchFamily="18" charset="0"/>
              </a:rPr>
              <a:t>Revenue measures</a:t>
            </a:r>
            <a:endParaRPr lang="en-US" sz="24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2369937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p:cNvSpPr txBox="1">
            <a:spLocks/>
          </p:cNvSpPr>
          <p:nvPr/>
        </p:nvSpPr>
        <p:spPr>
          <a:xfrm>
            <a:off x="273047" y="1524000"/>
            <a:ext cx="8261351" cy="4324261"/>
          </a:xfrm>
          <a:prstGeom prst="rect">
            <a:avLst/>
          </a:prstGeom>
        </p:spPr>
        <p:txBody>
          <a:bodyPr vert="horz" wrap="square" lIns="0" tIns="45720" rIns="0" bIns="45720" rtlCol="0" anchor="ctr">
            <a:sp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ZW" sz="1100" b="1" dirty="0" smtClean="0">
                <a:solidFill>
                  <a:srgbClr val="7030A0"/>
                </a:solidFill>
                <a:latin typeface="Garamond" panose="02020404030301010803" pitchFamily="18" charset="0"/>
                <a:ea typeface="+mj-ea"/>
                <a:cs typeface="+mj-cs"/>
              </a:rPr>
              <a:t>Clothing manufacturers’ rebate</a:t>
            </a:r>
          </a:p>
          <a:p>
            <a:pPr marL="171450" indent="-171450" algn="just">
              <a:buFont typeface="Arial" pitchFamily="34" charset="0"/>
              <a:buChar char="•"/>
            </a:pPr>
            <a:r>
              <a:rPr lang="en-ZW" sz="1100" dirty="0" smtClean="0">
                <a:solidFill>
                  <a:schemeClr val="tx1"/>
                </a:solidFill>
                <a:latin typeface="Garamond" panose="02020404030301010803" pitchFamily="18" charset="0"/>
              </a:rPr>
              <a:t>It has been proposed to extend the rebate of duty on imported raw materials for use in the manufacture of clothing by a further period of two years, effective 1</a:t>
            </a:r>
            <a:r>
              <a:rPr lang="en-ZW" sz="1100" baseline="30000" dirty="0" smtClean="0">
                <a:solidFill>
                  <a:schemeClr val="tx1"/>
                </a:solidFill>
                <a:latin typeface="Garamond" panose="02020404030301010803" pitchFamily="18" charset="0"/>
              </a:rPr>
              <a:t>st</a:t>
            </a:r>
            <a:r>
              <a:rPr lang="en-ZW" sz="1100" dirty="0" smtClean="0">
                <a:solidFill>
                  <a:schemeClr val="tx1"/>
                </a:solidFill>
                <a:latin typeface="Garamond" panose="02020404030301010803" pitchFamily="18" charset="0"/>
              </a:rPr>
              <a:t> January 2016.</a:t>
            </a:r>
          </a:p>
          <a:p>
            <a:pPr algn="just"/>
            <a:endParaRPr lang="en-ZW" sz="1100" dirty="0">
              <a:solidFill>
                <a:srgbClr val="00B050"/>
              </a:solidFill>
              <a:latin typeface="Garamond" panose="02020404030301010803" pitchFamily="18" charset="0"/>
            </a:endParaRPr>
          </a:p>
          <a:p>
            <a:pPr algn="just"/>
            <a:r>
              <a:rPr lang="en-ZW" sz="1100" b="1" dirty="0" smtClean="0">
                <a:solidFill>
                  <a:srgbClr val="FF3300"/>
                </a:solidFill>
                <a:latin typeface="Garamond" panose="02020404030301010803" pitchFamily="18" charset="0"/>
                <a:ea typeface="+mj-ea"/>
                <a:cs typeface="+mj-cs"/>
              </a:rPr>
              <a:t>Tourism industry</a:t>
            </a:r>
          </a:p>
          <a:p>
            <a:pPr algn="just"/>
            <a:endParaRPr lang="en-ZW" sz="1100" b="1" dirty="0" smtClean="0">
              <a:solidFill>
                <a:srgbClr val="FF3300"/>
              </a:solidFill>
              <a:latin typeface="Garamond" panose="02020404030301010803" pitchFamily="18" charset="0"/>
              <a:ea typeface="+mj-ea"/>
              <a:cs typeface="+mj-cs"/>
            </a:endParaRPr>
          </a:p>
          <a:p>
            <a:pPr algn="just"/>
            <a:r>
              <a:rPr lang="en-ZW" sz="1100" b="1" dirty="0" smtClean="0">
                <a:solidFill>
                  <a:srgbClr val="7030A0"/>
                </a:solidFill>
                <a:latin typeface="Garamond" panose="02020404030301010803" pitchFamily="18" charset="0"/>
                <a:ea typeface="+mj-ea"/>
                <a:cs typeface="+mj-cs"/>
              </a:rPr>
              <a:t>Rebate of duty on capital goods imported by tourism operators</a:t>
            </a:r>
          </a:p>
          <a:p>
            <a:pPr marL="171450" indent="-171450" algn="just">
              <a:buFont typeface="Arial" pitchFamily="34" charset="0"/>
              <a:buChar char="•"/>
            </a:pPr>
            <a:r>
              <a:rPr lang="en-ZW" sz="1100" dirty="0" smtClean="0">
                <a:solidFill>
                  <a:schemeClr val="tx1"/>
                </a:solidFill>
                <a:latin typeface="Garamond" panose="02020404030301010803" pitchFamily="18" charset="0"/>
              </a:rPr>
              <a:t>It </a:t>
            </a:r>
            <a:r>
              <a:rPr lang="en-ZW" sz="1100" dirty="0">
                <a:solidFill>
                  <a:schemeClr val="tx1"/>
                </a:solidFill>
                <a:latin typeface="Garamond" panose="02020404030301010803" pitchFamily="18" charset="0"/>
              </a:rPr>
              <a:t>has been proposed to extend the rebate of duty for a further period of two years, with effect </a:t>
            </a:r>
            <a:r>
              <a:rPr lang="en-ZW" sz="1100" dirty="0" smtClean="0">
                <a:solidFill>
                  <a:schemeClr val="tx1"/>
                </a:solidFill>
                <a:latin typeface="Garamond" panose="02020404030301010803" pitchFamily="18" charset="0"/>
              </a:rPr>
              <a:t>from 1</a:t>
            </a:r>
            <a:r>
              <a:rPr lang="en-ZW" sz="1100" baseline="30000" dirty="0" smtClean="0">
                <a:solidFill>
                  <a:schemeClr val="tx1"/>
                </a:solidFill>
                <a:latin typeface="Garamond" panose="02020404030301010803" pitchFamily="18" charset="0"/>
              </a:rPr>
              <a:t>st</a:t>
            </a:r>
            <a:r>
              <a:rPr lang="en-ZW" sz="1100" dirty="0" smtClean="0">
                <a:solidFill>
                  <a:schemeClr val="tx1"/>
                </a:solidFill>
                <a:latin typeface="Garamond" panose="02020404030301010803" pitchFamily="18" charset="0"/>
              </a:rPr>
              <a:t> of January</a:t>
            </a:r>
            <a:r>
              <a:rPr lang="en-ZW" sz="1100" dirty="0">
                <a:solidFill>
                  <a:schemeClr val="tx1"/>
                </a:solidFill>
                <a:latin typeface="Garamond" panose="02020404030301010803" pitchFamily="18" charset="0"/>
              </a:rPr>
              <a:t>, 2016</a:t>
            </a:r>
          </a:p>
          <a:p>
            <a:pPr algn="just"/>
            <a:endParaRPr lang="en-ZW" sz="1100" dirty="0" smtClean="0">
              <a:solidFill>
                <a:srgbClr val="00B050"/>
              </a:solidFill>
              <a:latin typeface="Garamond" panose="02020404030301010803" pitchFamily="18" charset="0"/>
              <a:cs typeface="Arial" pitchFamily="34" charset="0"/>
            </a:endParaRPr>
          </a:p>
          <a:p>
            <a:pPr algn="just"/>
            <a:r>
              <a:rPr lang="en-ZW" sz="1100" b="1" dirty="0" smtClean="0">
                <a:solidFill>
                  <a:srgbClr val="7030A0"/>
                </a:solidFill>
                <a:latin typeface="Garamond" panose="02020404030301010803" pitchFamily="18" charset="0"/>
                <a:ea typeface="+mj-ea"/>
                <a:cs typeface="+mj-cs"/>
              </a:rPr>
              <a:t>Suspension of duty on motor vehicles imported by </a:t>
            </a:r>
            <a:r>
              <a:rPr lang="en-ZW" sz="1100" b="1" dirty="0">
                <a:solidFill>
                  <a:srgbClr val="7030A0"/>
                </a:solidFill>
                <a:latin typeface="Garamond" panose="02020404030301010803" pitchFamily="18" charset="0"/>
                <a:ea typeface="+mj-ea"/>
                <a:cs typeface="+mj-cs"/>
              </a:rPr>
              <a:t>Safari </a:t>
            </a:r>
            <a:r>
              <a:rPr lang="en-ZW" sz="1100" b="1" dirty="0" smtClean="0">
                <a:solidFill>
                  <a:srgbClr val="7030A0"/>
                </a:solidFill>
                <a:latin typeface="Garamond" panose="02020404030301010803" pitchFamily="18" charset="0"/>
                <a:ea typeface="+mj-ea"/>
                <a:cs typeface="+mj-cs"/>
              </a:rPr>
              <a:t>Operators</a:t>
            </a:r>
          </a:p>
          <a:p>
            <a:pPr marL="171450" lvl="2" indent="-171450" algn="just">
              <a:buFont typeface="Arial" pitchFamily="34" charset="0"/>
              <a:buChar char="•"/>
            </a:pPr>
            <a:r>
              <a:rPr lang="en-US" sz="1100" dirty="0" smtClean="0">
                <a:latin typeface="Garamond" panose="02020404030301010803" pitchFamily="18" charset="0"/>
              </a:rPr>
              <a:t>In </a:t>
            </a:r>
            <a:r>
              <a:rPr lang="en-US" sz="1100" dirty="0">
                <a:latin typeface="Garamond" panose="02020404030301010803" pitchFamily="18" charset="0"/>
              </a:rPr>
              <a:t>order to consolidate the gains achieved within the industry, i</a:t>
            </a:r>
            <a:r>
              <a:rPr lang="en-ZW" sz="1100" dirty="0">
                <a:latin typeface="Garamond" panose="02020404030301010803" pitchFamily="18" charset="0"/>
              </a:rPr>
              <a:t>t has been proposed to extend the suspension of duty facility for a further period of two years , with effect from </a:t>
            </a:r>
            <a:r>
              <a:rPr lang="en-ZW" sz="1100" dirty="0" smtClean="0">
                <a:latin typeface="Garamond" panose="02020404030301010803" pitchFamily="18" charset="0"/>
              </a:rPr>
              <a:t>1</a:t>
            </a:r>
            <a:r>
              <a:rPr lang="en-ZW" sz="1100" baseline="30000" dirty="0" smtClean="0">
                <a:latin typeface="Garamond" panose="02020404030301010803" pitchFamily="18" charset="0"/>
              </a:rPr>
              <a:t>st</a:t>
            </a:r>
            <a:r>
              <a:rPr lang="en-ZW" sz="1100" dirty="0" smtClean="0">
                <a:latin typeface="Garamond" panose="02020404030301010803" pitchFamily="18" charset="0"/>
              </a:rPr>
              <a:t> of January</a:t>
            </a:r>
            <a:r>
              <a:rPr lang="en-ZW" sz="1100" dirty="0">
                <a:latin typeface="Garamond" panose="02020404030301010803" pitchFamily="18" charset="0"/>
              </a:rPr>
              <a:t>, 2016.</a:t>
            </a:r>
            <a:endParaRPr lang="en-GB" sz="1100" dirty="0">
              <a:latin typeface="Garamond" panose="02020404030301010803" pitchFamily="18" charset="0"/>
            </a:endParaRPr>
          </a:p>
          <a:p>
            <a:pPr algn="just"/>
            <a:endParaRPr lang="en-ZW" sz="1100" b="1" dirty="0" smtClean="0">
              <a:solidFill>
                <a:srgbClr val="7030A0"/>
              </a:solidFill>
              <a:latin typeface="Garamond" pitchFamily="18" charset="0"/>
              <a:ea typeface="+mj-ea"/>
              <a:cs typeface="+mj-cs"/>
            </a:endParaRPr>
          </a:p>
          <a:p>
            <a:pPr lvl="0" algn="just"/>
            <a:r>
              <a:rPr lang="en-ZW" sz="1100" b="1" dirty="0" smtClean="0">
                <a:latin typeface="Garamond" panose="02020404030301010803" pitchFamily="18" charset="0"/>
              </a:rPr>
              <a:t> </a:t>
            </a:r>
            <a:r>
              <a:rPr lang="en-ZW" sz="1100" b="1" dirty="0">
                <a:solidFill>
                  <a:srgbClr val="7030A0"/>
                </a:solidFill>
                <a:latin typeface="Garamond" panose="02020404030301010803" pitchFamily="18" charset="0"/>
              </a:rPr>
              <a:t>Suspension of duty on wheat </a:t>
            </a:r>
            <a:r>
              <a:rPr lang="en-ZW" sz="1100" b="1" dirty="0" smtClean="0">
                <a:solidFill>
                  <a:srgbClr val="7030A0"/>
                </a:solidFill>
                <a:latin typeface="Garamond" panose="02020404030301010803" pitchFamily="18" charset="0"/>
              </a:rPr>
              <a:t>flour</a:t>
            </a:r>
            <a:endParaRPr lang="en-ZW" sz="1100" b="1" dirty="0">
              <a:solidFill>
                <a:srgbClr val="7030A0"/>
              </a:solidFill>
              <a:latin typeface="Garamond" panose="02020404030301010803" pitchFamily="18" charset="0"/>
            </a:endParaRPr>
          </a:p>
          <a:p>
            <a:pPr marL="171450" lvl="2" indent="-171450" algn="just">
              <a:buFont typeface="Arial" pitchFamily="34" charset="0"/>
              <a:buChar char="•"/>
            </a:pPr>
            <a:r>
              <a:rPr lang="en-US" sz="1100" dirty="0">
                <a:solidFill>
                  <a:prstClr val="black"/>
                </a:solidFill>
                <a:latin typeface="Garamond" panose="02020404030301010803" pitchFamily="18" charset="0"/>
              </a:rPr>
              <a:t>In order to encourage the local beneficiation of wheat, thereby promoting the local milling industry and manufacture of stock feeds, </a:t>
            </a:r>
            <a:r>
              <a:rPr lang="en-US" sz="1100" dirty="0" smtClean="0">
                <a:solidFill>
                  <a:prstClr val="black"/>
                </a:solidFill>
                <a:latin typeface="Garamond" panose="02020404030301010803" pitchFamily="18" charset="0"/>
              </a:rPr>
              <a:t>it</a:t>
            </a:r>
            <a:r>
              <a:rPr lang="en-ZW" sz="1100" dirty="0" smtClean="0">
                <a:solidFill>
                  <a:prstClr val="black"/>
                </a:solidFill>
                <a:latin typeface="Garamond" panose="02020404030301010803" pitchFamily="18" charset="0"/>
              </a:rPr>
              <a:t> </a:t>
            </a:r>
            <a:r>
              <a:rPr lang="en-ZW" sz="1100" dirty="0">
                <a:solidFill>
                  <a:prstClr val="black"/>
                </a:solidFill>
                <a:latin typeface="Garamond" panose="02020404030301010803" pitchFamily="18" charset="0"/>
              </a:rPr>
              <a:t>has been proposed to extend the suspension of duty on wheat flour for a further period of twelve months and reduce the wheat flour quota from 5 000 to 4 000 metric tonnes per month, in line with utilisation capacity of approved importers  with effect from 1</a:t>
            </a:r>
            <a:r>
              <a:rPr lang="en-ZW" sz="1100" baseline="30000" dirty="0">
                <a:solidFill>
                  <a:prstClr val="black"/>
                </a:solidFill>
                <a:latin typeface="Garamond" panose="02020404030301010803" pitchFamily="18" charset="0"/>
              </a:rPr>
              <a:t>st</a:t>
            </a:r>
            <a:r>
              <a:rPr lang="en-ZW" sz="1100" dirty="0">
                <a:solidFill>
                  <a:prstClr val="black"/>
                </a:solidFill>
                <a:latin typeface="Garamond" panose="02020404030301010803" pitchFamily="18" charset="0"/>
              </a:rPr>
              <a:t> January, 2016.</a:t>
            </a:r>
          </a:p>
          <a:p>
            <a:pPr marL="171450" lvl="2" indent="-171450" algn="just">
              <a:buFont typeface="Arial" pitchFamily="34" charset="0"/>
              <a:buChar char="•"/>
            </a:pPr>
            <a:r>
              <a:rPr lang="en-ZW" sz="1100" dirty="0">
                <a:solidFill>
                  <a:prstClr val="black"/>
                </a:solidFill>
                <a:latin typeface="Garamond" panose="02020404030301010803" pitchFamily="18" charset="0"/>
              </a:rPr>
              <a:t>The facility will cease to apply after 31 December 2016.</a:t>
            </a:r>
            <a:endParaRPr lang="en-US" sz="1100" dirty="0">
              <a:solidFill>
                <a:prstClr val="black"/>
              </a:solidFill>
              <a:latin typeface="Garamond" panose="02020404030301010803" pitchFamily="18" charset="0"/>
            </a:endParaRPr>
          </a:p>
          <a:p>
            <a:pPr lvl="0" algn="just"/>
            <a:endParaRPr lang="en-ZW" sz="1100" dirty="0">
              <a:solidFill>
                <a:srgbClr val="00B050"/>
              </a:solidFill>
              <a:latin typeface="Garamond" panose="02020404030301010803" pitchFamily="18" charset="0"/>
              <a:cs typeface="Arial" pitchFamily="34" charset="0"/>
            </a:endParaRPr>
          </a:p>
          <a:p>
            <a:pPr lvl="0" algn="just"/>
            <a:r>
              <a:rPr lang="en-ZW" sz="1100" b="1" dirty="0">
                <a:solidFill>
                  <a:srgbClr val="7030A0"/>
                </a:solidFill>
                <a:latin typeface="Garamond" panose="02020404030301010803" pitchFamily="18" charset="0"/>
              </a:rPr>
              <a:t>Suspension of duty on powdered milk imported by approved manufacturers</a:t>
            </a:r>
          </a:p>
          <a:p>
            <a:pPr marL="171450" lvl="2" indent="-171450" algn="just">
              <a:buFont typeface="Arial" pitchFamily="34" charset="0"/>
              <a:buChar char="•"/>
            </a:pPr>
            <a:r>
              <a:rPr lang="en-US" sz="1100" dirty="0">
                <a:solidFill>
                  <a:prstClr val="black"/>
                </a:solidFill>
                <a:latin typeface="Garamond" panose="02020404030301010803" pitchFamily="18" charset="0"/>
              </a:rPr>
              <a:t>In order to promote growth and development of the local dairy industry, </a:t>
            </a:r>
            <a:r>
              <a:rPr lang="en-ZW" sz="1100" dirty="0">
                <a:solidFill>
                  <a:prstClr val="black"/>
                </a:solidFill>
                <a:latin typeface="Garamond" panose="02020404030301010803" pitchFamily="18" charset="0"/>
              </a:rPr>
              <a:t>it has been proposed to extend the ring-fenced duty free importation of milk powder to approved dairy processors by a further two years and to register new dairy processors under the suspension of duty on powdered milk facility with effective 1 January, 2016. </a:t>
            </a:r>
            <a:endParaRPr lang="en-US" sz="1100" dirty="0">
              <a:solidFill>
                <a:prstClr val="black"/>
              </a:solidFill>
              <a:latin typeface="Garamond" panose="02020404030301010803" pitchFamily="18" charset="0"/>
            </a:endParaRPr>
          </a:p>
          <a:p>
            <a:pPr lvl="0" algn="just"/>
            <a:endParaRPr lang="en-ZW" sz="1100" b="1" dirty="0">
              <a:solidFill>
                <a:srgbClr val="7030A0"/>
              </a:solidFill>
              <a:latin typeface="Garamond" pitchFamily="18" charset="0"/>
            </a:endParaRPr>
          </a:p>
          <a:p>
            <a:pPr algn="just"/>
            <a:endParaRPr lang="en-GB" sz="1100" dirty="0" smtClean="0">
              <a:latin typeface="Garamond" panose="02020404030301010803" pitchFamily="18" charset="0"/>
            </a:endParaRPr>
          </a:p>
        </p:txBody>
      </p:sp>
      <p:sp>
        <p:nvSpPr>
          <p:cNvPr id="5" name="Rectangle 18"/>
          <p:cNvSpPr>
            <a:spLocks noChangeArrowheads="1"/>
          </p:cNvSpPr>
          <p:nvPr>
            <p:custDataLst>
              <p:tags r:id="rId1"/>
            </p:custDataLst>
          </p:nvPr>
        </p:nvSpPr>
        <p:spPr bwMode="gray">
          <a:xfrm>
            <a:off x="273047" y="685800"/>
            <a:ext cx="8489951" cy="369332"/>
          </a:xfrm>
          <a:prstGeom prst="rect">
            <a:avLst/>
          </a:prstGeom>
          <a:solidFill>
            <a:srgbClr val="008000"/>
          </a:soli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spcBef>
                <a:spcPct val="0"/>
              </a:spcBef>
              <a:spcAft>
                <a:spcPct val="0"/>
              </a:spcAft>
            </a:pPr>
            <a:r>
              <a:rPr lang="en-ZW" sz="2400" dirty="0">
                <a:solidFill>
                  <a:schemeClr val="bg1"/>
                </a:solidFill>
                <a:latin typeface="Garamond" panose="02020404030301010803" pitchFamily="18" charset="0"/>
              </a:rPr>
              <a:t>Revenue </a:t>
            </a:r>
            <a:r>
              <a:rPr lang="en-ZW" sz="2400" dirty="0" smtClean="0">
                <a:solidFill>
                  <a:schemeClr val="bg1"/>
                </a:solidFill>
                <a:latin typeface="Garamond" panose="02020404030301010803" pitchFamily="18" charset="0"/>
              </a:rPr>
              <a:t>measures</a:t>
            </a:r>
            <a:endParaRPr lang="en-US" sz="2400" dirty="0">
              <a:solidFill>
                <a:schemeClr val="bg1"/>
              </a:solidFill>
              <a:latin typeface="Garamond" panose="02020404030301010803" pitchFamily="18" charset="0"/>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48095"/>
            <a:ext cx="9144000" cy="1552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49092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5029200" y="5657850"/>
            <a:ext cx="41148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5"/>
          <p:cNvSpPr txBox="1">
            <a:spLocks/>
          </p:cNvSpPr>
          <p:nvPr/>
        </p:nvSpPr>
        <p:spPr>
          <a:xfrm>
            <a:off x="308491" y="1371600"/>
            <a:ext cx="8718550" cy="1591974"/>
          </a:xfrm>
          <a:prstGeom prst="rect">
            <a:avLst/>
          </a:prstGeom>
        </p:spPr>
        <p:txBody>
          <a:bodyPr vert="horz" lIns="0" tIns="45720" rIns="0" bIns="45720" rtlCol="0" anchor="ctr">
            <a:sp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ZW" sz="1100" b="1" dirty="0" smtClean="0">
                <a:solidFill>
                  <a:srgbClr val="7030A0"/>
                </a:solidFill>
                <a:latin typeface="Garamond" panose="02020404030301010803" pitchFamily="18" charset="0"/>
                <a:ea typeface="+mj-ea"/>
                <a:cs typeface="+mj-cs"/>
              </a:rPr>
              <a:t>Other administrative measures</a:t>
            </a:r>
            <a:endParaRPr lang="en-ZW" sz="1100" b="1" dirty="0">
              <a:solidFill>
                <a:srgbClr val="7030A0"/>
              </a:solidFill>
              <a:latin typeface="Garamond" panose="02020404030301010803" pitchFamily="18" charset="0"/>
              <a:ea typeface="+mj-ea"/>
              <a:cs typeface="+mj-cs"/>
            </a:endParaRPr>
          </a:p>
          <a:p>
            <a:pPr>
              <a:lnSpc>
                <a:spcPct val="150000"/>
              </a:lnSpc>
            </a:pPr>
            <a:endParaRPr lang="en-ZW" sz="1100" b="1" dirty="0" smtClean="0">
              <a:solidFill>
                <a:srgbClr val="7030A0"/>
              </a:solidFill>
              <a:latin typeface="Garamond" pitchFamily="18" charset="0"/>
              <a:ea typeface="+mj-ea"/>
              <a:cs typeface="+mj-cs"/>
            </a:endParaRPr>
          </a:p>
          <a:p>
            <a:pPr>
              <a:lnSpc>
                <a:spcPct val="150000"/>
              </a:lnSpc>
            </a:pPr>
            <a:r>
              <a:rPr lang="en-ZW" sz="1100" b="1" dirty="0" smtClean="0">
                <a:solidFill>
                  <a:srgbClr val="7030A0"/>
                </a:solidFill>
                <a:latin typeface="Garamond" pitchFamily="18" charset="0"/>
                <a:ea typeface="+mj-ea"/>
                <a:cs typeface="+mj-cs"/>
              </a:rPr>
              <a:t>Fines on traffic offences</a:t>
            </a:r>
          </a:p>
          <a:p>
            <a:pPr marL="171450" indent="-171450">
              <a:lnSpc>
                <a:spcPct val="150000"/>
              </a:lnSpc>
              <a:buFont typeface="Arial" pitchFamily="34" charset="0"/>
              <a:buChar char="•"/>
            </a:pPr>
            <a:r>
              <a:rPr lang="en-ZW" sz="1100" dirty="0" smtClean="0">
                <a:solidFill>
                  <a:schemeClr val="tx1"/>
                </a:solidFill>
                <a:latin typeface="Garamond" panose="02020404030301010803" pitchFamily="18" charset="0"/>
              </a:rPr>
              <a:t>It has been proposed to review the level of road traffic fines to begin from level 2 and end at level 4 of the standard scale of fines, with effect from 1</a:t>
            </a:r>
            <a:r>
              <a:rPr lang="en-ZW" sz="1100" baseline="30000" dirty="0" smtClean="0">
                <a:solidFill>
                  <a:schemeClr val="tx1"/>
                </a:solidFill>
                <a:latin typeface="Garamond" panose="02020404030301010803" pitchFamily="18" charset="0"/>
              </a:rPr>
              <a:t>st</a:t>
            </a:r>
            <a:r>
              <a:rPr lang="en-ZW" sz="1100" dirty="0" smtClean="0">
                <a:solidFill>
                  <a:schemeClr val="tx1"/>
                </a:solidFill>
                <a:latin typeface="Garamond" panose="02020404030301010803" pitchFamily="18" charset="0"/>
              </a:rPr>
              <a:t> January, 2016.</a:t>
            </a:r>
          </a:p>
          <a:p>
            <a:pPr>
              <a:lnSpc>
                <a:spcPct val="150000"/>
              </a:lnSpc>
            </a:pPr>
            <a:endParaRPr lang="en-ZW" sz="1100" dirty="0" smtClean="0">
              <a:solidFill>
                <a:srgbClr val="00B050"/>
              </a:solidFill>
              <a:latin typeface="Garamond" panose="02020404030301010803" pitchFamily="18" charset="0"/>
              <a:cs typeface="Arial" pitchFamily="34" charset="0"/>
            </a:endParaRPr>
          </a:p>
        </p:txBody>
      </p:sp>
      <p:sp>
        <p:nvSpPr>
          <p:cNvPr id="5" name="Rectangle 18"/>
          <p:cNvSpPr>
            <a:spLocks noChangeArrowheads="1"/>
          </p:cNvSpPr>
          <p:nvPr>
            <p:custDataLst>
              <p:tags r:id="rId1"/>
            </p:custDataLst>
          </p:nvPr>
        </p:nvSpPr>
        <p:spPr bwMode="gray">
          <a:xfrm>
            <a:off x="273048" y="762000"/>
            <a:ext cx="8489951" cy="369332"/>
          </a:xfrm>
          <a:prstGeom prst="rect">
            <a:avLst/>
          </a:prstGeom>
          <a:solidFill>
            <a:srgbClr val="008000"/>
          </a:soli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spcBef>
                <a:spcPct val="0"/>
              </a:spcBef>
              <a:spcAft>
                <a:spcPct val="0"/>
              </a:spcAft>
            </a:pPr>
            <a:r>
              <a:rPr lang="en-ZW" sz="2400" dirty="0">
                <a:solidFill>
                  <a:schemeClr val="bg1"/>
                </a:solidFill>
                <a:latin typeface="Garamond" panose="02020404030301010803" pitchFamily="18" charset="0"/>
              </a:rPr>
              <a:t>Revenue measures</a:t>
            </a:r>
            <a:endParaRPr lang="en-US" sz="2400" dirty="0">
              <a:solidFill>
                <a:schemeClr val="bg1"/>
              </a:solidFill>
              <a:latin typeface="Garamond" panose="02020404030301010803" pitchFamily="18" charset="0"/>
            </a:endParaRPr>
          </a:p>
        </p:txBody>
      </p:sp>
      <p:pic>
        <p:nvPicPr>
          <p:cNvPr id="8" name="Picture 7"/>
          <p:cNvPicPr>
            <a:picLocks noChangeAspect="1"/>
          </p:cNvPicPr>
          <p:nvPr/>
        </p:nvPicPr>
        <p:blipFill>
          <a:blip r:embed="rId4"/>
          <a:stretch>
            <a:fillRect/>
          </a:stretch>
        </p:blipFill>
        <p:spPr>
          <a:xfrm>
            <a:off x="273049" y="2752725"/>
            <a:ext cx="6457688" cy="3505200"/>
          </a:xfrm>
          <a:prstGeom prst="rect">
            <a:avLst/>
          </a:prstGeom>
        </p:spPr>
      </p:pic>
    </p:spTree>
    <p:extLst>
      <p:ext uri="{BB962C8B-B14F-4D97-AF65-F5344CB8AC3E}">
        <p14:creationId xmlns:p14="http://schemas.microsoft.com/office/powerpoint/2010/main" val="4527874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p:cNvSpPr txBox="1">
            <a:spLocks/>
          </p:cNvSpPr>
          <p:nvPr/>
        </p:nvSpPr>
        <p:spPr>
          <a:xfrm>
            <a:off x="227121" y="685800"/>
            <a:ext cx="8718550" cy="152400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W" b="1" dirty="0" smtClean="0">
                <a:solidFill>
                  <a:srgbClr val="7030A0"/>
                </a:solidFill>
                <a:latin typeface="Stempel garamond"/>
                <a:ea typeface="+mj-ea"/>
                <a:cs typeface="+mj-cs"/>
              </a:rPr>
              <a:t>Excise duty on second hand vehicles</a:t>
            </a:r>
          </a:p>
          <a:p>
            <a:endParaRPr lang="en-ZW" sz="1100" dirty="0">
              <a:solidFill>
                <a:schemeClr val="tx1"/>
              </a:solidFill>
              <a:latin typeface="Garamond" panose="02020404030301010803" pitchFamily="18" charset="0"/>
            </a:endParaRPr>
          </a:p>
          <a:p>
            <a:r>
              <a:rPr lang="en-ZW" sz="1100" dirty="0" smtClean="0">
                <a:solidFill>
                  <a:schemeClr val="tx1"/>
                </a:solidFill>
                <a:latin typeface="Garamond" panose="02020404030301010803" pitchFamily="18" charset="0"/>
                <a:cs typeface="Arial" pitchFamily="34" charset="0"/>
              </a:rPr>
              <a:t>To promote transparency in the determination of exercise duty and ease administrative burden on ZIMRA, it has been proposed to introduce flat rates of excise duty as follows:</a:t>
            </a:r>
          </a:p>
        </p:txBody>
      </p:sp>
      <p:sp>
        <p:nvSpPr>
          <p:cNvPr id="6" name="Rectangle 18"/>
          <p:cNvSpPr>
            <a:spLocks noChangeArrowheads="1"/>
          </p:cNvSpPr>
          <p:nvPr>
            <p:custDataLst>
              <p:tags r:id="rId1"/>
            </p:custDataLst>
          </p:nvPr>
        </p:nvSpPr>
        <p:spPr bwMode="gray">
          <a:xfrm>
            <a:off x="273049" y="501134"/>
            <a:ext cx="8489951" cy="369332"/>
          </a:xfrm>
          <a:prstGeom prst="rect">
            <a:avLst/>
          </a:prstGeom>
          <a:solidFill>
            <a:srgbClr val="008000"/>
          </a:soli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spcBef>
                <a:spcPct val="0"/>
              </a:spcBef>
              <a:spcAft>
                <a:spcPct val="0"/>
              </a:spcAft>
            </a:pPr>
            <a:r>
              <a:rPr lang="en-ZW" sz="2400" dirty="0">
                <a:solidFill>
                  <a:schemeClr val="bg1"/>
                </a:solidFill>
                <a:latin typeface="Garamond" panose="02020404030301010803" pitchFamily="18" charset="0"/>
              </a:rPr>
              <a:t>Revenue </a:t>
            </a:r>
            <a:r>
              <a:rPr lang="en-ZW" sz="2400" dirty="0" smtClean="0">
                <a:solidFill>
                  <a:schemeClr val="bg1"/>
                </a:solidFill>
                <a:latin typeface="Garamond" panose="02020404030301010803" pitchFamily="18" charset="0"/>
              </a:rPr>
              <a:t>measures</a:t>
            </a:r>
            <a:endParaRPr lang="en-US" sz="2400" dirty="0">
              <a:solidFill>
                <a:schemeClr val="bg1"/>
              </a:solidFill>
              <a:latin typeface="Garamond" panose="02020404030301010803"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139087752"/>
              </p:ext>
            </p:extLst>
          </p:nvPr>
        </p:nvGraphicFramePr>
        <p:xfrm>
          <a:off x="762000" y="1905000"/>
          <a:ext cx="3000261" cy="4548699"/>
        </p:xfrm>
        <a:graphic>
          <a:graphicData uri="http://schemas.openxmlformats.org/drawingml/2006/table">
            <a:tbl>
              <a:tblPr/>
              <a:tblGrid>
                <a:gridCol w="1000087"/>
                <a:gridCol w="1000087"/>
                <a:gridCol w="1000087"/>
              </a:tblGrid>
              <a:tr h="323892">
                <a:tc>
                  <a:txBody>
                    <a:bodyPr/>
                    <a:lstStyle/>
                    <a:p>
                      <a:pPr algn="ctr" fontAlgn="ctr"/>
                      <a:r>
                        <a:rPr lang="en-GB" sz="900" b="1" i="0" u="none" strike="noStrike" dirty="0">
                          <a:solidFill>
                            <a:srgbClr val="FFFEFD"/>
                          </a:solidFill>
                          <a:effectLst/>
                          <a:latin typeface="Calibri" panose="020F0502020204030204" pitchFamily="34" charset="0"/>
                        </a:rPr>
                        <a:t>Number of Years</a:t>
                      </a:r>
                    </a:p>
                  </a:txBody>
                  <a:tcPr marL="8523" marR="8523" marT="8523" marB="0" anchor="ctr">
                    <a:lnL w="12700" cap="flat" cmpd="sng" algn="ctr">
                      <a:solidFill>
                        <a:srgbClr val="181717"/>
                      </a:solidFill>
                      <a:prstDash val="solid"/>
                      <a:round/>
                      <a:headEnd type="none" w="med" len="med"/>
                      <a:tailEnd type="none" w="med" len="med"/>
                    </a:lnL>
                    <a:lnR>
                      <a:noFill/>
                    </a:lnR>
                    <a:lnT w="12700" cap="flat" cmpd="sng" algn="ctr">
                      <a:solidFill>
                        <a:srgbClr val="181717"/>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l" fontAlgn="ctr"/>
                      <a:r>
                        <a:rPr lang="en-GB" sz="900" b="1" i="0" u="none" strike="noStrike" dirty="0">
                          <a:solidFill>
                            <a:srgbClr val="FFFEFD"/>
                          </a:solidFill>
                          <a:effectLst/>
                          <a:latin typeface="Calibri" panose="020F0502020204030204" pitchFamily="34" charset="0"/>
                        </a:rPr>
                        <a:t>Engine Capacity </a:t>
                      </a:r>
                    </a:p>
                  </a:txBody>
                  <a:tcPr marL="8523" marR="8523" marT="8523" marB="0" anchor="ctr">
                    <a:lnL>
                      <a:noFill/>
                    </a:lnL>
                    <a:lnR>
                      <a:noFill/>
                    </a:lnR>
                    <a:lnT w="12700" cap="flat" cmpd="sng" algn="ctr">
                      <a:solidFill>
                        <a:srgbClr val="181717"/>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l" fontAlgn="ctr"/>
                      <a:r>
                        <a:rPr lang="en-US" sz="900" b="1" i="0" u="none" strike="noStrike" dirty="0">
                          <a:solidFill>
                            <a:srgbClr val="FFFEFD"/>
                          </a:solidFill>
                          <a:effectLst/>
                          <a:latin typeface="Calibri" panose="020F0502020204030204" pitchFamily="34" charset="0"/>
                        </a:rPr>
                        <a:t>Proposed Excise Duty Rate (USD)</a:t>
                      </a:r>
                    </a:p>
                  </a:txBody>
                  <a:tcPr marL="8523" marR="8523" marT="8523" marB="0" anchor="ctr">
                    <a:lnL>
                      <a:noFill/>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r>
              <a:tr h="144899">
                <a:tc rowSpan="7">
                  <a:txBody>
                    <a:bodyPr/>
                    <a:lstStyle/>
                    <a:p>
                      <a:pPr algn="ctr" fontAlgn="ctr"/>
                      <a:r>
                        <a:rPr lang="en-GB" sz="900" b="0" i="0" u="none" strike="noStrike" dirty="0">
                          <a:solidFill>
                            <a:srgbClr val="181717"/>
                          </a:solidFill>
                          <a:effectLst/>
                          <a:latin typeface="Calibri" panose="020F0502020204030204" pitchFamily="34" charset="0"/>
                        </a:rPr>
                        <a:t>0  –  4</a:t>
                      </a:r>
                    </a:p>
                  </a:txBody>
                  <a:tcPr marL="8523" marR="8523" marT="85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AF6"/>
                    </a:solidFill>
                  </a:tcPr>
                </a:tc>
                <a:tc>
                  <a:txBody>
                    <a:bodyPr/>
                    <a:lstStyle/>
                    <a:p>
                      <a:pPr algn="ctr" fontAlgn="ctr"/>
                      <a:r>
                        <a:rPr lang="en-GB" sz="900" b="0" i="0" u="none" strike="noStrike" dirty="0">
                          <a:solidFill>
                            <a:srgbClr val="181717"/>
                          </a:solidFill>
                          <a:effectLst/>
                          <a:latin typeface="Calibri" panose="020F0502020204030204" pitchFamily="34" charset="0"/>
                        </a:rPr>
                        <a:t>1 000 cc</a:t>
                      </a:r>
                    </a:p>
                  </a:txBody>
                  <a:tcPr marL="8523" marR="8523" marT="8523" marB="0" anchor="ctr">
                    <a:lnL>
                      <a:noFill/>
                    </a:lnL>
                    <a:lnR>
                      <a:noFill/>
                    </a:lnR>
                    <a:lnT w="6350" cap="flat" cmpd="sng" algn="ctr">
                      <a:solidFill>
                        <a:srgbClr val="000000"/>
                      </a:solidFill>
                      <a:prstDash val="solid"/>
                      <a:round/>
                      <a:headEnd type="none" w="med" len="med"/>
                      <a:tailEnd type="none" w="med" len="med"/>
                    </a:lnT>
                    <a:lnB>
                      <a:noFill/>
                    </a:lnB>
                    <a:solidFill>
                      <a:srgbClr val="DEEAF6"/>
                    </a:solidFill>
                  </a:tcPr>
                </a:tc>
                <a:tc>
                  <a:txBody>
                    <a:bodyPr/>
                    <a:lstStyle/>
                    <a:p>
                      <a:pPr algn="ctr" fontAlgn="ctr"/>
                      <a:r>
                        <a:rPr lang="en-GB" sz="900" b="0" i="0" u="none" strike="noStrike" dirty="0">
                          <a:solidFill>
                            <a:srgbClr val="181717"/>
                          </a:solidFill>
                          <a:effectLst/>
                          <a:latin typeface="Calibri" panose="020F0502020204030204" pitchFamily="34" charset="0"/>
                        </a:rPr>
                        <a:t>300</a:t>
                      </a:r>
                    </a:p>
                  </a:txBody>
                  <a:tcPr marL="8523" marR="8523" marT="8523" marB="0" anchor="ctr">
                    <a:lnL>
                      <a:noFill/>
                    </a:lnL>
                    <a:lnR>
                      <a:noFill/>
                    </a:lnR>
                    <a:lnT w="6350" cap="flat" cmpd="sng" algn="ctr">
                      <a:solidFill>
                        <a:srgbClr val="000000"/>
                      </a:solidFill>
                      <a:prstDash val="solid"/>
                      <a:round/>
                      <a:headEnd type="none" w="med" len="med"/>
                      <a:tailEnd type="none" w="med" len="med"/>
                    </a:lnT>
                    <a:lnB>
                      <a:noFill/>
                    </a:lnB>
                    <a:solidFill>
                      <a:srgbClr val="DEEAF6"/>
                    </a:solidFill>
                  </a:tcPr>
                </a:tc>
              </a:tr>
              <a:tr h="144899">
                <a:tc vMerge="1">
                  <a:txBody>
                    <a:bodyPr/>
                    <a:lstStyle/>
                    <a:p>
                      <a:endParaRPr lang="en-GB"/>
                    </a:p>
                  </a:txBody>
                  <a:tcPr/>
                </a:tc>
                <a:tc>
                  <a:txBody>
                    <a:bodyPr/>
                    <a:lstStyle/>
                    <a:p>
                      <a:pPr algn="ctr" fontAlgn="ctr"/>
                      <a:r>
                        <a:rPr lang="en-GB" sz="900" b="0" i="0" u="none" strike="noStrike" dirty="0">
                          <a:solidFill>
                            <a:srgbClr val="181717"/>
                          </a:solidFill>
                          <a:effectLst/>
                          <a:latin typeface="Calibri" panose="020F0502020204030204" pitchFamily="34" charset="0"/>
                        </a:rPr>
                        <a:t>1 001 – 1 500</a:t>
                      </a:r>
                    </a:p>
                  </a:txBody>
                  <a:tcPr marL="8523" marR="8523" marT="8523" marB="0" anchor="ctr">
                    <a:lnL>
                      <a:noFill/>
                    </a:lnL>
                    <a:lnR>
                      <a:noFill/>
                    </a:lnR>
                    <a:lnT>
                      <a:noFill/>
                    </a:lnT>
                    <a:lnB>
                      <a:noFill/>
                    </a:lnB>
                  </a:tcPr>
                </a:tc>
                <a:tc>
                  <a:txBody>
                    <a:bodyPr/>
                    <a:lstStyle/>
                    <a:p>
                      <a:pPr algn="ctr" fontAlgn="ctr"/>
                      <a:r>
                        <a:rPr lang="en-GB" sz="900" b="0" i="0" u="none" strike="noStrike" dirty="0">
                          <a:solidFill>
                            <a:srgbClr val="181717"/>
                          </a:solidFill>
                          <a:effectLst/>
                          <a:latin typeface="Calibri" panose="020F0502020204030204" pitchFamily="34" charset="0"/>
                        </a:rPr>
                        <a:t>400</a:t>
                      </a:r>
                    </a:p>
                  </a:txBody>
                  <a:tcPr marL="8523" marR="8523" marT="8523" marB="0" anchor="ctr">
                    <a:lnL>
                      <a:noFill/>
                    </a:lnL>
                    <a:lnR>
                      <a:noFill/>
                    </a:lnR>
                    <a:lnT>
                      <a:noFill/>
                    </a:lnT>
                    <a:lnB>
                      <a:noFill/>
                    </a:lnB>
                  </a:tcPr>
                </a:tc>
              </a:tr>
              <a:tr h="144899">
                <a:tc vMerge="1">
                  <a:txBody>
                    <a:bodyPr/>
                    <a:lstStyle/>
                    <a:p>
                      <a:endParaRPr lang="en-GB"/>
                    </a:p>
                  </a:txBody>
                  <a:tcPr/>
                </a:tc>
                <a:tc>
                  <a:txBody>
                    <a:bodyPr/>
                    <a:lstStyle/>
                    <a:p>
                      <a:pPr algn="ctr" fontAlgn="ctr"/>
                      <a:r>
                        <a:rPr lang="en-GB" sz="900" b="0" i="0" u="none" strike="noStrike" dirty="0">
                          <a:solidFill>
                            <a:srgbClr val="181717"/>
                          </a:solidFill>
                          <a:effectLst/>
                          <a:latin typeface="Calibri" panose="020F0502020204030204" pitchFamily="34" charset="0"/>
                        </a:rPr>
                        <a:t>1 501 – 2 000</a:t>
                      </a:r>
                    </a:p>
                  </a:txBody>
                  <a:tcPr marL="8523" marR="8523" marT="8523" marB="0" anchor="ctr">
                    <a:lnL>
                      <a:noFill/>
                    </a:lnL>
                    <a:lnR>
                      <a:noFill/>
                    </a:lnR>
                    <a:lnT>
                      <a:noFill/>
                    </a:lnT>
                    <a:lnB>
                      <a:noFill/>
                    </a:lnB>
                    <a:solidFill>
                      <a:srgbClr val="DEEAF6"/>
                    </a:solidFill>
                  </a:tcPr>
                </a:tc>
                <a:tc>
                  <a:txBody>
                    <a:bodyPr/>
                    <a:lstStyle/>
                    <a:p>
                      <a:pPr algn="ctr" fontAlgn="ctr"/>
                      <a:r>
                        <a:rPr lang="en-GB" sz="900" b="0" i="0" u="none" strike="noStrike" dirty="0">
                          <a:solidFill>
                            <a:srgbClr val="181717"/>
                          </a:solidFill>
                          <a:effectLst/>
                          <a:latin typeface="Calibri" panose="020F0502020204030204" pitchFamily="34" charset="0"/>
                        </a:rPr>
                        <a:t>500</a:t>
                      </a:r>
                    </a:p>
                  </a:txBody>
                  <a:tcPr marL="8523" marR="8523" marT="8523" marB="0" anchor="ctr">
                    <a:lnL>
                      <a:noFill/>
                    </a:lnL>
                    <a:lnR>
                      <a:noFill/>
                    </a:lnR>
                    <a:lnT>
                      <a:noFill/>
                    </a:lnT>
                    <a:lnB>
                      <a:noFill/>
                    </a:lnB>
                    <a:solidFill>
                      <a:srgbClr val="DEEAF6"/>
                    </a:solidFill>
                  </a:tcPr>
                </a:tc>
              </a:tr>
              <a:tr h="144899">
                <a:tc vMerge="1">
                  <a:txBody>
                    <a:bodyPr/>
                    <a:lstStyle/>
                    <a:p>
                      <a:endParaRPr lang="en-GB"/>
                    </a:p>
                  </a:txBody>
                  <a:tcPr/>
                </a:tc>
                <a:tc>
                  <a:txBody>
                    <a:bodyPr/>
                    <a:lstStyle/>
                    <a:p>
                      <a:pPr algn="ctr" fontAlgn="ctr"/>
                      <a:r>
                        <a:rPr lang="en-GB" sz="900" b="0" i="0" u="none" strike="noStrike" dirty="0">
                          <a:solidFill>
                            <a:srgbClr val="181717"/>
                          </a:solidFill>
                          <a:effectLst/>
                          <a:latin typeface="Calibri" panose="020F0502020204030204" pitchFamily="34" charset="0"/>
                        </a:rPr>
                        <a:t>2 001 – 2 500</a:t>
                      </a:r>
                    </a:p>
                  </a:txBody>
                  <a:tcPr marL="8523" marR="8523" marT="8523" marB="0" anchor="ctr">
                    <a:lnL>
                      <a:noFill/>
                    </a:lnL>
                    <a:lnR>
                      <a:noFill/>
                    </a:lnR>
                    <a:lnT>
                      <a:noFill/>
                    </a:lnT>
                    <a:lnB>
                      <a:noFill/>
                    </a:lnB>
                  </a:tcPr>
                </a:tc>
                <a:tc>
                  <a:txBody>
                    <a:bodyPr/>
                    <a:lstStyle/>
                    <a:p>
                      <a:pPr algn="ctr" fontAlgn="ctr"/>
                      <a:r>
                        <a:rPr lang="en-GB" sz="900" b="0" i="0" u="none" strike="noStrike" dirty="0">
                          <a:solidFill>
                            <a:srgbClr val="181717"/>
                          </a:solidFill>
                          <a:effectLst/>
                          <a:latin typeface="Calibri" panose="020F0502020204030204" pitchFamily="34" charset="0"/>
                        </a:rPr>
                        <a:t>600</a:t>
                      </a:r>
                    </a:p>
                  </a:txBody>
                  <a:tcPr marL="8523" marR="8523" marT="8523" marB="0" anchor="ctr">
                    <a:lnL>
                      <a:noFill/>
                    </a:lnL>
                    <a:lnR>
                      <a:noFill/>
                    </a:lnR>
                    <a:lnT>
                      <a:noFill/>
                    </a:lnT>
                    <a:lnB>
                      <a:noFill/>
                    </a:lnB>
                  </a:tcPr>
                </a:tc>
              </a:tr>
              <a:tr h="144899">
                <a:tc vMerge="1">
                  <a:txBody>
                    <a:bodyPr/>
                    <a:lstStyle/>
                    <a:p>
                      <a:endParaRPr lang="en-GB"/>
                    </a:p>
                  </a:txBody>
                  <a:tcPr/>
                </a:tc>
                <a:tc>
                  <a:txBody>
                    <a:bodyPr/>
                    <a:lstStyle/>
                    <a:p>
                      <a:pPr algn="ctr" fontAlgn="ctr"/>
                      <a:r>
                        <a:rPr lang="en-GB" sz="900" b="0" i="0" u="none" strike="noStrike" dirty="0">
                          <a:solidFill>
                            <a:srgbClr val="181717"/>
                          </a:solidFill>
                          <a:effectLst/>
                          <a:latin typeface="Calibri" panose="020F0502020204030204" pitchFamily="34" charset="0"/>
                        </a:rPr>
                        <a:t>2 501 – 3 000</a:t>
                      </a:r>
                    </a:p>
                  </a:txBody>
                  <a:tcPr marL="8523" marR="8523" marT="8523" marB="0" anchor="ctr">
                    <a:lnL>
                      <a:noFill/>
                    </a:lnL>
                    <a:lnR>
                      <a:noFill/>
                    </a:lnR>
                    <a:lnT>
                      <a:noFill/>
                    </a:lnT>
                    <a:lnB>
                      <a:noFill/>
                    </a:lnB>
                    <a:solidFill>
                      <a:srgbClr val="DEEAF6"/>
                    </a:solidFill>
                  </a:tcPr>
                </a:tc>
                <a:tc>
                  <a:txBody>
                    <a:bodyPr/>
                    <a:lstStyle/>
                    <a:p>
                      <a:pPr algn="ctr" fontAlgn="ctr"/>
                      <a:r>
                        <a:rPr lang="en-GB" sz="900" b="0" i="0" u="none" strike="noStrike" dirty="0">
                          <a:solidFill>
                            <a:srgbClr val="181717"/>
                          </a:solidFill>
                          <a:effectLst/>
                          <a:latin typeface="Calibri" panose="020F0502020204030204" pitchFamily="34" charset="0"/>
                        </a:rPr>
                        <a:t>600</a:t>
                      </a:r>
                    </a:p>
                  </a:txBody>
                  <a:tcPr marL="8523" marR="8523" marT="8523" marB="0" anchor="ctr">
                    <a:lnL>
                      <a:noFill/>
                    </a:lnL>
                    <a:lnR>
                      <a:noFill/>
                    </a:lnR>
                    <a:lnT>
                      <a:noFill/>
                    </a:lnT>
                    <a:lnB>
                      <a:noFill/>
                    </a:lnB>
                    <a:solidFill>
                      <a:srgbClr val="DEEAF6"/>
                    </a:solidFill>
                  </a:tcPr>
                </a:tc>
              </a:tr>
              <a:tr h="144899">
                <a:tc vMerge="1">
                  <a:txBody>
                    <a:bodyPr/>
                    <a:lstStyle/>
                    <a:p>
                      <a:endParaRPr lang="en-GB"/>
                    </a:p>
                  </a:txBody>
                  <a:tcPr/>
                </a:tc>
                <a:tc>
                  <a:txBody>
                    <a:bodyPr/>
                    <a:lstStyle/>
                    <a:p>
                      <a:pPr algn="ctr" fontAlgn="ctr"/>
                      <a:r>
                        <a:rPr lang="en-GB" sz="900" b="0" i="0" u="none" strike="noStrike" dirty="0">
                          <a:solidFill>
                            <a:srgbClr val="181717"/>
                          </a:solidFill>
                          <a:effectLst/>
                          <a:latin typeface="Calibri" panose="020F0502020204030204" pitchFamily="34" charset="0"/>
                        </a:rPr>
                        <a:t>3 001 – 3 500</a:t>
                      </a:r>
                    </a:p>
                  </a:txBody>
                  <a:tcPr marL="8523" marR="8523" marT="8523" marB="0" anchor="ctr">
                    <a:lnL>
                      <a:noFill/>
                    </a:lnL>
                    <a:lnR>
                      <a:noFill/>
                    </a:lnR>
                    <a:lnT>
                      <a:noFill/>
                    </a:lnT>
                    <a:lnB>
                      <a:noFill/>
                    </a:lnB>
                  </a:tcPr>
                </a:tc>
                <a:tc>
                  <a:txBody>
                    <a:bodyPr/>
                    <a:lstStyle/>
                    <a:p>
                      <a:pPr algn="ctr" fontAlgn="ctr"/>
                      <a:r>
                        <a:rPr lang="en-GB" sz="900" b="0" i="0" u="none" strike="noStrike" dirty="0">
                          <a:solidFill>
                            <a:srgbClr val="181717"/>
                          </a:solidFill>
                          <a:effectLst/>
                          <a:latin typeface="Calibri" panose="020F0502020204030204" pitchFamily="34" charset="0"/>
                        </a:rPr>
                        <a:t>600</a:t>
                      </a:r>
                    </a:p>
                  </a:txBody>
                  <a:tcPr marL="8523" marR="8523" marT="8523" marB="0" anchor="ctr">
                    <a:lnL>
                      <a:noFill/>
                    </a:lnL>
                    <a:lnR>
                      <a:noFill/>
                    </a:lnR>
                    <a:lnT>
                      <a:noFill/>
                    </a:lnT>
                    <a:lnB>
                      <a:noFill/>
                    </a:lnB>
                  </a:tcPr>
                </a:tc>
              </a:tr>
              <a:tr h="144899">
                <a:tc vMerge="1">
                  <a:txBody>
                    <a:bodyPr/>
                    <a:lstStyle/>
                    <a:p>
                      <a:endParaRPr lang="en-GB"/>
                    </a:p>
                  </a:txBody>
                  <a:tcPr/>
                </a:tc>
                <a:tc>
                  <a:txBody>
                    <a:bodyPr/>
                    <a:lstStyle/>
                    <a:p>
                      <a:pPr algn="ctr" fontAlgn="ctr"/>
                      <a:r>
                        <a:rPr lang="en-GB" sz="900" b="0" i="0" u="none" strike="noStrike" dirty="0">
                          <a:solidFill>
                            <a:srgbClr val="181717"/>
                          </a:solidFill>
                          <a:effectLst/>
                          <a:latin typeface="Calibri" panose="020F0502020204030204" pitchFamily="34" charset="0"/>
                        </a:rPr>
                        <a:t>Above 3 501</a:t>
                      </a:r>
                    </a:p>
                  </a:txBody>
                  <a:tcPr marL="8523" marR="8523" marT="8523" marB="0" anchor="ctr">
                    <a:lnL>
                      <a:noFill/>
                    </a:lnL>
                    <a:lnR>
                      <a:noFill/>
                    </a:lnR>
                    <a:lnT>
                      <a:noFill/>
                    </a:lnT>
                    <a:lnB w="6350" cap="flat" cmpd="sng" algn="ctr">
                      <a:solidFill>
                        <a:srgbClr val="000000"/>
                      </a:solidFill>
                      <a:prstDash val="solid"/>
                      <a:round/>
                      <a:headEnd type="none" w="med" len="med"/>
                      <a:tailEnd type="none" w="med" len="med"/>
                    </a:lnB>
                    <a:solidFill>
                      <a:srgbClr val="DEEAF6"/>
                    </a:solidFill>
                  </a:tcPr>
                </a:tc>
                <a:tc>
                  <a:txBody>
                    <a:bodyPr/>
                    <a:lstStyle/>
                    <a:p>
                      <a:pPr algn="ctr" fontAlgn="ctr"/>
                      <a:r>
                        <a:rPr lang="en-GB" sz="900" b="0" i="0" u="none" strike="noStrike" dirty="0">
                          <a:solidFill>
                            <a:srgbClr val="181717"/>
                          </a:solidFill>
                          <a:effectLst/>
                          <a:latin typeface="Calibri" panose="020F0502020204030204" pitchFamily="34" charset="0"/>
                        </a:rPr>
                        <a:t>600</a:t>
                      </a:r>
                    </a:p>
                  </a:txBody>
                  <a:tcPr marL="8523" marR="8523" marT="8523" marB="0" anchor="ctr">
                    <a:lnL>
                      <a:noFill/>
                    </a:lnL>
                    <a:lnR>
                      <a:noFill/>
                    </a:lnR>
                    <a:lnT>
                      <a:noFill/>
                    </a:lnT>
                    <a:lnB w="6350" cap="flat" cmpd="sng" algn="ctr">
                      <a:solidFill>
                        <a:srgbClr val="000000"/>
                      </a:solidFill>
                      <a:prstDash val="solid"/>
                      <a:round/>
                      <a:headEnd type="none" w="med" len="med"/>
                      <a:tailEnd type="none" w="med" len="med"/>
                    </a:lnB>
                    <a:solidFill>
                      <a:srgbClr val="DEEAF6"/>
                    </a:solidFill>
                  </a:tcPr>
                </a:tc>
              </a:tr>
              <a:tr h="144899">
                <a:tc rowSpan="7">
                  <a:txBody>
                    <a:bodyPr/>
                    <a:lstStyle/>
                    <a:p>
                      <a:pPr algn="ctr" fontAlgn="ctr"/>
                      <a:r>
                        <a:rPr lang="en-GB" sz="900" b="0" i="0" u="none" strike="noStrike" dirty="0">
                          <a:solidFill>
                            <a:srgbClr val="181717"/>
                          </a:solidFill>
                          <a:effectLst/>
                          <a:latin typeface="Calibri" panose="020F0502020204030204" pitchFamily="34" charset="0"/>
                        </a:rPr>
                        <a:t>5 – 10 </a:t>
                      </a:r>
                    </a:p>
                  </a:txBody>
                  <a:tcPr marL="8523" marR="8523" marT="85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dirty="0">
                          <a:solidFill>
                            <a:srgbClr val="181717"/>
                          </a:solidFill>
                          <a:effectLst/>
                          <a:latin typeface="Calibri" panose="020F0502020204030204" pitchFamily="34" charset="0"/>
                        </a:rPr>
                        <a:t>1 000 cc</a:t>
                      </a:r>
                    </a:p>
                  </a:txBody>
                  <a:tcPr marL="8523" marR="8523" marT="85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900" b="0" i="0" u="none" strike="noStrike" dirty="0">
                          <a:solidFill>
                            <a:srgbClr val="181717"/>
                          </a:solidFill>
                          <a:effectLst/>
                          <a:latin typeface="Calibri" panose="020F0502020204030204" pitchFamily="34" charset="0"/>
                        </a:rPr>
                        <a:t>150</a:t>
                      </a:r>
                    </a:p>
                  </a:txBody>
                  <a:tcPr marL="8523" marR="8523" marT="8523" marB="0" anchor="ctr">
                    <a:lnL>
                      <a:noFill/>
                    </a:lnL>
                    <a:lnR>
                      <a:noFill/>
                    </a:lnR>
                    <a:lnT w="6350" cap="flat" cmpd="sng" algn="ctr">
                      <a:solidFill>
                        <a:srgbClr val="000000"/>
                      </a:solidFill>
                      <a:prstDash val="solid"/>
                      <a:round/>
                      <a:headEnd type="none" w="med" len="med"/>
                      <a:tailEnd type="none" w="med" len="med"/>
                    </a:lnT>
                    <a:lnB>
                      <a:noFill/>
                    </a:lnB>
                  </a:tcPr>
                </a:tc>
              </a:tr>
              <a:tr h="144899">
                <a:tc vMerge="1">
                  <a:txBody>
                    <a:bodyPr/>
                    <a:lstStyle/>
                    <a:p>
                      <a:endParaRPr lang="en-GB"/>
                    </a:p>
                  </a:txBody>
                  <a:tcPr/>
                </a:tc>
                <a:tc>
                  <a:txBody>
                    <a:bodyPr/>
                    <a:lstStyle/>
                    <a:p>
                      <a:pPr algn="ctr" fontAlgn="ctr"/>
                      <a:r>
                        <a:rPr lang="en-GB" sz="900" b="0" i="0" u="none" strike="noStrike" dirty="0">
                          <a:solidFill>
                            <a:srgbClr val="181717"/>
                          </a:solidFill>
                          <a:effectLst/>
                          <a:latin typeface="Calibri" panose="020F0502020204030204" pitchFamily="34" charset="0"/>
                        </a:rPr>
                        <a:t>1 001 – 1 500</a:t>
                      </a:r>
                    </a:p>
                  </a:txBody>
                  <a:tcPr marL="8523" marR="8523" marT="8523" marB="0" anchor="ctr">
                    <a:lnL>
                      <a:noFill/>
                    </a:lnL>
                    <a:lnR>
                      <a:noFill/>
                    </a:lnR>
                    <a:lnT>
                      <a:noFill/>
                    </a:lnT>
                    <a:lnB>
                      <a:noFill/>
                    </a:lnB>
                    <a:solidFill>
                      <a:srgbClr val="DEEAF6"/>
                    </a:solidFill>
                  </a:tcPr>
                </a:tc>
                <a:tc>
                  <a:txBody>
                    <a:bodyPr/>
                    <a:lstStyle/>
                    <a:p>
                      <a:pPr algn="ctr" fontAlgn="ctr"/>
                      <a:r>
                        <a:rPr lang="en-GB" sz="900" b="0" i="0" u="none" strike="noStrike" dirty="0">
                          <a:solidFill>
                            <a:srgbClr val="181717"/>
                          </a:solidFill>
                          <a:effectLst/>
                          <a:latin typeface="Calibri" panose="020F0502020204030204" pitchFamily="34" charset="0"/>
                        </a:rPr>
                        <a:t>200</a:t>
                      </a:r>
                    </a:p>
                  </a:txBody>
                  <a:tcPr marL="8523" marR="8523" marT="8523" marB="0" anchor="ctr">
                    <a:lnL>
                      <a:noFill/>
                    </a:lnL>
                    <a:lnR>
                      <a:noFill/>
                    </a:lnR>
                    <a:lnT>
                      <a:noFill/>
                    </a:lnT>
                    <a:lnB>
                      <a:noFill/>
                    </a:lnB>
                    <a:solidFill>
                      <a:srgbClr val="DEEAF6"/>
                    </a:solidFill>
                  </a:tcPr>
                </a:tc>
              </a:tr>
              <a:tr h="144899">
                <a:tc vMerge="1">
                  <a:txBody>
                    <a:bodyPr/>
                    <a:lstStyle/>
                    <a:p>
                      <a:endParaRPr lang="en-GB"/>
                    </a:p>
                  </a:txBody>
                  <a:tcPr/>
                </a:tc>
                <a:tc>
                  <a:txBody>
                    <a:bodyPr/>
                    <a:lstStyle/>
                    <a:p>
                      <a:pPr algn="ctr" fontAlgn="ctr"/>
                      <a:r>
                        <a:rPr lang="en-GB" sz="900" b="0" i="0" u="none" strike="noStrike" dirty="0">
                          <a:solidFill>
                            <a:srgbClr val="181717"/>
                          </a:solidFill>
                          <a:effectLst/>
                          <a:latin typeface="Calibri" panose="020F0502020204030204" pitchFamily="34" charset="0"/>
                        </a:rPr>
                        <a:t>1 501 – 2 000</a:t>
                      </a:r>
                    </a:p>
                  </a:txBody>
                  <a:tcPr marL="8523" marR="8523" marT="8523" marB="0" anchor="ctr">
                    <a:lnL>
                      <a:noFill/>
                    </a:lnL>
                    <a:lnR>
                      <a:noFill/>
                    </a:lnR>
                    <a:lnT>
                      <a:noFill/>
                    </a:lnT>
                    <a:lnB>
                      <a:noFill/>
                    </a:lnB>
                  </a:tcPr>
                </a:tc>
                <a:tc>
                  <a:txBody>
                    <a:bodyPr/>
                    <a:lstStyle/>
                    <a:p>
                      <a:pPr algn="ctr" fontAlgn="ctr"/>
                      <a:r>
                        <a:rPr lang="en-GB" sz="900" b="0" i="0" u="none" strike="noStrike" dirty="0">
                          <a:solidFill>
                            <a:srgbClr val="181717"/>
                          </a:solidFill>
                          <a:effectLst/>
                          <a:latin typeface="Calibri" panose="020F0502020204030204" pitchFamily="34" charset="0"/>
                        </a:rPr>
                        <a:t>250</a:t>
                      </a:r>
                    </a:p>
                  </a:txBody>
                  <a:tcPr marL="8523" marR="8523" marT="8523" marB="0" anchor="ctr">
                    <a:lnL>
                      <a:noFill/>
                    </a:lnL>
                    <a:lnR>
                      <a:noFill/>
                    </a:lnR>
                    <a:lnT>
                      <a:noFill/>
                    </a:lnT>
                    <a:lnB>
                      <a:noFill/>
                    </a:lnB>
                  </a:tcPr>
                </a:tc>
              </a:tr>
              <a:tr h="144899">
                <a:tc vMerge="1">
                  <a:txBody>
                    <a:bodyPr/>
                    <a:lstStyle/>
                    <a:p>
                      <a:endParaRPr lang="en-GB"/>
                    </a:p>
                  </a:txBody>
                  <a:tcPr/>
                </a:tc>
                <a:tc>
                  <a:txBody>
                    <a:bodyPr/>
                    <a:lstStyle/>
                    <a:p>
                      <a:pPr algn="ctr" fontAlgn="ctr"/>
                      <a:r>
                        <a:rPr lang="en-GB" sz="900" b="0" i="0" u="none" strike="noStrike" dirty="0">
                          <a:solidFill>
                            <a:srgbClr val="181717"/>
                          </a:solidFill>
                          <a:effectLst/>
                          <a:latin typeface="Calibri" panose="020F0502020204030204" pitchFamily="34" charset="0"/>
                        </a:rPr>
                        <a:t>2 001 – 2 500</a:t>
                      </a:r>
                    </a:p>
                  </a:txBody>
                  <a:tcPr marL="8523" marR="8523" marT="8523" marB="0" anchor="ctr">
                    <a:lnL>
                      <a:noFill/>
                    </a:lnL>
                    <a:lnR>
                      <a:noFill/>
                    </a:lnR>
                    <a:lnT>
                      <a:noFill/>
                    </a:lnT>
                    <a:lnB>
                      <a:noFill/>
                    </a:lnB>
                    <a:solidFill>
                      <a:srgbClr val="DEEAF6"/>
                    </a:solidFill>
                  </a:tcPr>
                </a:tc>
                <a:tc>
                  <a:txBody>
                    <a:bodyPr/>
                    <a:lstStyle/>
                    <a:p>
                      <a:pPr algn="ctr" fontAlgn="ctr"/>
                      <a:r>
                        <a:rPr lang="en-GB" sz="900" b="0" i="0" u="none" strike="noStrike" dirty="0">
                          <a:solidFill>
                            <a:srgbClr val="181717"/>
                          </a:solidFill>
                          <a:effectLst/>
                          <a:latin typeface="Calibri" panose="020F0502020204030204" pitchFamily="34" charset="0"/>
                        </a:rPr>
                        <a:t>300</a:t>
                      </a:r>
                    </a:p>
                  </a:txBody>
                  <a:tcPr marL="8523" marR="8523" marT="8523" marB="0" anchor="ctr">
                    <a:lnL>
                      <a:noFill/>
                    </a:lnL>
                    <a:lnR>
                      <a:noFill/>
                    </a:lnR>
                    <a:lnT>
                      <a:noFill/>
                    </a:lnT>
                    <a:lnB>
                      <a:noFill/>
                    </a:lnB>
                    <a:solidFill>
                      <a:srgbClr val="DEEAF6"/>
                    </a:solidFill>
                  </a:tcPr>
                </a:tc>
              </a:tr>
              <a:tr h="144899">
                <a:tc vMerge="1">
                  <a:txBody>
                    <a:bodyPr/>
                    <a:lstStyle/>
                    <a:p>
                      <a:endParaRPr lang="en-GB"/>
                    </a:p>
                  </a:txBody>
                  <a:tcPr/>
                </a:tc>
                <a:tc>
                  <a:txBody>
                    <a:bodyPr/>
                    <a:lstStyle/>
                    <a:p>
                      <a:pPr algn="ctr" fontAlgn="ctr"/>
                      <a:r>
                        <a:rPr lang="en-GB" sz="900" b="0" i="0" u="none" strike="noStrike" dirty="0">
                          <a:solidFill>
                            <a:srgbClr val="181717"/>
                          </a:solidFill>
                          <a:effectLst/>
                          <a:latin typeface="Calibri" panose="020F0502020204030204" pitchFamily="34" charset="0"/>
                        </a:rPr>
                        <a:t>2 501 – 3 000</a:t>
                      </a:r>
                    </a:p>
                  </a:txBody>
                  <a:tcPr marL="8523" marR="8523" marT="8523" marB="0" anchor="ctr">
                    <a:lnL>
                      <a:noFill/>
                    </a:lnL>
                    <a:lnR>
                      <a:noFill/>
                    </a:lnR>
                    <a:lnT>
                      <a:noFill/>
                    </a:lnT>
                    <a:lnB>
                      <a:noFill/>
                    </a:lnB>
                  </a:tcPr>
                </a:tc>
                <a:tc>
                  <a:txBody>
                    <a:bodyPr/>
                    <a:lstStyle/>
                    <a:p>
                      <a:pPr algn="ctr" fontAlgn="ctr"/>
                      <a:r>
                        <a:rPr lang="en-GB" sz="900" b="0" i="0" u="none" strike="noStrike" dirty="0">
                          <a:solidFill>
                            <a:srgbClr val="181717"/>
                          </a:solidFill>
                          <a:effectLst/>
                          <a:latin typeface="Calibri" panose="020F0502020204030204" pitchFamily="34" charset="0"/>
                        </a:rPr>
                        <a:t>400</a:t>
                      </a:r>
                    </a:p>
                  </a:txBody>
                  <a:tcPr marL="8523" marR="8523" marT="8523" marB="0" anchor="ctr">
                    <a:lnL>
                      <a:noFill/>
                    </a:lnL>
                    <a:lnR>
                      <a:noFill/>
                    </a:lnR>
                    <a:lnT>
                      <a:noFill/>
                    </a:lnT>
                    <a:lnB>
                      <a:noFill/>
                    </a:lnB>
                  </a:tcPr>
                </a:tc>
              </a:tr>
              <a:tr h="144899">
                <a:tc vMerge="1">
                  <a:txBody>
                    <a:bodyPr/>
                    <a:lstStyle/>
                    <a:p>
                      <a:endParaRPr lang="en-GB"/>
                    </a:p>
                  </a:txBody>
                  <a:tcPr/>
                </a:tc>
                <a:tc>
                  <a:txBody>
                    <a:bodyPr/>
                    <a:lstStyle/>
                    <a:p>
                      <a:pPr algn="ctr" fontAlgn="ctr"/>
                      <a:r>
                        <a:rPr lang="en-GB" sz="900" b="0" i="0" u="none" strike="noStrike" dirty="0">
                          <a:solidFill>
                            <a:srgbClr val="181717"/>
                          </a:solidFill>
                          <a:effectLst/>
                          <a:latin typeface="Calibri" panose="020F0502020204030204" pitchFamily="34" charset="0"/>
                        </a:rPr>
                        <a:t>3 001 – 3 500</a:t>
                      </a:r>
                    </a:p>
                  </a:txBody>
                  <a:tcPr marL="8523" marR="8523" marT="8523" marB="0" anchor="ctr">
                    <a:lnL>
                      <a:noFill/>
                    </a:lnL>
                    <a:lnR>
                      <a:noFill/>
                    </a:lnR>
                    <a:lnT>
                      <a:noFill/>
                    </a:lnT>
                    <a:lnB>
                      <a:noFill/>
                    </a:lnB>
                    <a:solidFill>
                      <a:srgbClr val="DEEAF6"/>
                    </a:solidFill>
                  </a:tcPr>
                </a:tc>
                <a:tc>
                  <a:txBody>
                    <a:bodyPr/>
                    <a:lstStyle/>
                    <a:p>
                      <a:pPr algn="ctr" fontAlgn="ctr"/>
                      <a:r>
                        <a:rPr lang="en-GB" sz="900" b="0" i="0" u="none" strike="noStrike" dirty="0">
                          <a:solidFill>
                            <a:srgbClr val="181717"/>
                          </a:solidFill>
                          <a:effectLst/>
                          <a:latin typeface="Calibri" panose="020F0502020204030204" pitchFamily="34" charset="0"/>
                        </a:rPr>
                        <a:t>400</a:t>
                      </a:r>
                    </a:p>
                  </a:txBody>
                  <a:tcPr marL="8523" marR="8523" marT="8523" marB="0" anchor="ctr">
                    <a:lnL>
                      <a:noFill/>
                    </a:lnL>
                    <a:lnR>
                      <a:noFill/>
                    </a:lnR>
                    <a:lnT>
                      <a:noFill/>
                    </a:lnT>
                    <a:lnB>
                      <a:noFill/>
                    </a:lnB>
                    <a:solidFill>
                      <a:srgbClr val="DEEAF6"/>
                    </a:solidFill>
                  </a:tcPr>
                </a:tc>
              </a:tr>
              <a:tr h="144899">
                <a:tc vMerge="1">
                  <a:txBody>
                    <a:bodyPr/>
                    <a:lstStyle/>
                    <a:p>
                      <a:endParaRPr lang="en-GB"/>
                    </a:p>
                  </a:txBody>
                  <a:tcPr/>
                </a:tc>
                <a:tc>
                  <a:txBody>
                    <a:bodyPr/>
                    <a:lstStyle/>
                    <a:p>
                      <a:pPr algn="ctr" fontAlgn="ctr"/>
                      <a:r>
                        <a:rPr lang="en-GB" sz="900" b="0" i="0" u="none" strike="noStrike" dirty="0">
                          <a:solidFill>
                            <a:srgbClr val="181717"/>
                          </a:solidFill>
                          <a:effectLst/>
                          <a:latin typeface="Calibri" panose="020F0502020204030204" pitchFamily="34" charset="0"/>
                        </a:rPr>
                        <a:t>Above 3 501</a:t>
                      </a:r>
                    </a:p>
                  </a:txBody>
                  <a:tcPr marL="8523" marR="8523" marT="85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900" b="0" i="0" u="none" strike="noStrike" dirty="0">
                          <a:solidFill>
                            <a:srgbClr val="181717"/>
                          </a:solidFill>
                          <a:effectLst/>
                          <a:latin typeface="Calibri" panose="020F0502020204030204" pitchFamily="34" charset="0"/>
                        </a:rPr>
                        <a:t>400</a:t>
                      </a:r>
                    </a:p>
                  </a:txBody>
                  <a:tcPr marL="8523" marR="8523" marT="8523" marB="0" anchor="ctr">
                    <a:lnL>
                      <a:noFill/>
                    </a:lnL>
                    <a:lnR>
                      <a:noFill/>
                    </a:lnR>
                    <a:lnT>
                      <a:noFill/>
                    </a:lnT>
                    <a:lnB w="6350" cap="flat" cmpd="sng" algn="ctr">
                      <a:solidFill>
                        <a:srgbClr val="000000"/>
                      </a:solidFill>
                      <a:prstDash val="solid"/>
                      <a:round/>
                      <a:headEnd type="none" w="med" len="med"/>
                      <a:tailEnd type="none" w="med" len="med"/>
                    </a:lnB>
                  </a:tcPr>
                </a:tc>
              </a:tr>
              <a:tr h="144899">
                <a:tc rowSpan="7">
                  <a:txBody>
                    <a:bodyPr/>
                    <a:lstStyle/>
                    <a:p>
                      <a:pPr algn="ctr" fontAlgn="ctr"/>
                      <a:r>
                        <a:rPr lang="en-GB" sz="900" b="0" i="0" u="none" strike="noStrike" dirty="0">
                          <a:solidFill>
                            <a:srgbClr val="181717"/>
                          </a:solidFill>
                          <a:effectLst/>
                          <a:latin typeface="Calibri" panose="020F0502020204030204" pitchFamily="34" charset="0"/>
                        </a:rPr>
                        <a:t>11 – 15 </a:t>
                      </a:r>
                    </a:p>
                  </a:txBody>
                  <a:tcPr marL="8523" marR="8523" marT="85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AF6"/>
                    </a:solidFill>
                  </a:tcPr>
                </a:tc>
                <a:tc>
                  <a:txBody>
                    <a:bodyPr/>
                    <a:lstStyle/>
                    <a:p>
                      <a:pPr algn="ctr" fontAlgn="ctr"/>
                      <a:r>
                        <a:rPr lang="en-GB" sz="900" b="0" i="0" u="none" strike="noStrike" dirty="0">
                          <a:solidFill>
                            <a:srgbClr val="181717"/>
                          </a:solidFill>
                          <a:effectLst/>
                          <a:latin typeface="Calibri" panose="020F0502020204030204" pitchFamily="34" charset="0"/>
                        </a:rPr>
                        <a:t>1 000 cc</a:t>
                      </a:r>
                    </a:p>
                  </a:txBody>
                  <a:tcPr marL="8523" marR="8523" marT="8523" marB="0" anchor="ctr">
                    <a:lnL>
                      <a:noFill/>
                    </a:lnL>
                    <a:lnR>
                      <a:noFill/>
                    </a:lnR>
                    <a:lnT w="6350" cap="flat" cmpd="sng" algn="ctr">
                      <a:solidFill>
                        <a:srgbClr val="000000"/>
                      </a:solidFill>
                      <a:prstDash val="solid"/>
                      <a:round/>
                      <a:headEnd type="none" w="med" len="med"/>
                      <a:tailEnd type="none" w="med" len="med"/>
                    </a:lnT>
                    <a:lnB>
                      <a:noFill/>
                    </a:lnB>
                    <a:solidFill>
                      <a:srgbClr val="DEEAF6"/>
                    </a:solidFill>
                  </a:tcPr>
                </a:tc>
                <a:tc>
                  <a:txBody>
                    <a:bodyPr/>
                    <a:lstStyle/>
                    <a:p>
                      <a:pPr algn="ctr" fontAlgn="ctr"/>
                      <a:r>
                        <a:rPr lang="en-GB" sz="900" b="0" i="0" u="none" strike="noStrike" dirty="0">
                          <a:solidFill>
                            <a:srgbClr val="181717"/>
                          </a:solidFill>
                          <a:effectLst/>
                          <a:latin typeface="Calibri" panose="020F0502020204030204" pitchFamily="34" charset="0"/>
                        </a:rPr>
                        <a:t>75</a:t>
                      </a:r>
                    </a:p>
                  </a:txBody>
                  <a:tcPr marL="8523" marR="8523" marT="8523" marB="0" anchor="ctr">
                    <a:lnL>
                      <a:noFill/>
                    </a:lnL>
                    <a:lnR>
                      <a:noFill/>
                    </a:lnR>
                    <a:lnT w="6350" cap="flat" cmpd="sng" algn="ctr">
                      <a:solidFill>
                        <a:srgbClr val="000000"/>
                      </a:solidFill>
                      <a:prstDash val="solid"/>
                      <a:round/>
                      <a:headEnd type="none" w="med" len="med"/>
                      <a:tailEnd type="none" w="med" len="med"/>
                    </a:lnT>
                    <a:lnB>
                      <a:noFill/>
                    </a:lnB>
                    <a:solidFill>
                      <a:srgbClr val="DEEAF6"/>
                    </a:solidFill>
                  </a:tcPr>
                </a:tc>
              </a:tr>
              <a:tr h="144899">
                <a:tc vMerge="1">
                  <a:txBody>
                    <a:bodyPr/>
                    <a:lstStyle/>
                    <a:p>
                      <a:endParaRPr lang="en-GB"/>
                    </a:p>
                  </a:txBody>
                  <a:tcPr/>
                </a:tc>
                <a:tc>
                  <a:txBody>
                    <a:bodyPr/>
                    <a:lstStyle/>
                    <a:p>
                      <a:pPr algn="ctr" fontAlgn="ctr"/>
                      <a:r>
                        <a:rPr lang="en-GB" sz="900" b="0" i="0" u="none" strike="noStrike" dirty="0">
                          <a:solidFill>
                            <a:srgbClr val="181717"/>
                          </a:solidFill>
                          <a:effectLst/>
                          <a:latin typeface="Calibri" panose="020F0502020204030204" pitchFamily="34" charset="0"/>
                        </a:rPr>
                        <a:t>1 001 – 1 500</a:t>
                      </a:r>
                    </a:p>
                  </a:txBody>
                  <a:tcPr marL="8523" marR="8523" marT="8523" marB="0" anchor="ctr">
                    <a:lnL>
                      <a:noFill/>
                    </a:lnL>
                    <a:lnR>
                      <a:noFill/>
                    </a:lnR>
                    <a:lnT>
                      <a:noFill/>
                    </a:lnT>
                    <a:lnB>
                      <a:noFill/>
                    </a:lnB>
                  </a:tcPr>
                </a:tc>
                <a:tc>
                  <a:txBody>
                    <a:bodyPr/>
                    <a:lstStyle/>
                    <a:p>
                      <a:pPr algn="ctr" fontAlgn="ctr"/>
                      <a:r>
                        <a:rPr lang="en-GB" sz="900" b="0" i="0" u="none" strike="noStrike" dirty="0">
                          <a:solidFill>
                            <a:srgbClr val="181717"/>
                          </a:solidFill>
                          <a:effectLst/>
                          <a:latin typeface="Calibri" panose="020F0502020204030204" pitchFamily="34" charset="0"/>
                        </a:rPr>
                        <a:t>100</a:t>
                      </a:r>
                    </a:p>
                  </a:txBody>
                  <a:tcPr marL="8523" marR="8523" marT="8523" marB="0" anchor="ctr">
                    <a:lnL>
                      <a:noFill/>
                    </a:lnL>
                    <a:lnR>
                      <a:noFill/>
                    </a:lnR>
                    <a:lnT>
                      <a:noFill/>
                    </a:lnT>
                    <a:lnB>
                      <a:noFill/>
                    </a:lnB>
                  </a:tcPr>
                </a:tc>
              </a:tr>
              <a:tr h="144899">
                <a:tc vMerge="1">
                  <a:txBody>
                    <a:bodyPr/>
                    <a:lstStyle/>
                    <a:p>
                      <a:endParaRPr lang="en-GB"/>
                    </a:p>
                  </a:txBody>
                  <a:tcPr/>
                </a:tc>
                <a:tc>
                  <a:txBody>
                    <a:bodyPr/>
                    <a:lstStyle/>
                    <a:p>
                      <a:pPr algn="ctr" fontAlgn="ctr"/>
                      <a:r>
                        <a:rPr lang="en-GB" sz="900" b="0" i="0" u="none" strike="noStrike" dirty="0">
                          <a:solidFill>
                            <a:srgbClr val="181717"/>
                          </a:solidFill>
                          <a:effectLst/>
                          <a:latin typeface="Calibri" panose="020F0502020204030204" pitchFamily="34" charset="0"/>
                        </a:rPr>
                        <a:t>1 501 – 2 000</a:t>
                      </a:r>
                    </a:p>
                  </a:txBody>
                  <a:tcPr marL="8523" marR="8523" marT="8523" marB="0" anchor="ctr">
                    <a:lnL>
                      <a:noFill/>
                    </a:lnL>
                    <a:lnR>
                      <a:noFill/>
                    </a:lnR>
                    <a:lnT>
                      <a:noFill/>
                    </a:lnT>
                    <a:lnB>
                      <a:noFill/>
                    </a:lnB>
                    <a:solidFill>
                      <a:srgbClr val="DEEAF6"/>
                    </a:solidFill>
                  </a:tcPr>
                </a:tc>
                <a:tc>
                  <a:txBody>
                    <a:bodyPr/>
                    <a:lstStyle/>
                    <a:p>
                      <a:pPr algn="ctr" fontAlgn="ctr"/>
                      <a:r>
                        <a:rPr lang="en-GB" sz="900" b="0" i="0" u="none" strike="noStrike" dirty="0">
                          <a:solidFill>
                            <a:srgbClr val="181717"/>
                          </a:solidFill>
                          <a:effectLst/>
                          <a:latin typeface="Calibri" panose="020F0502020204030204" pitchFamily="34" charset="0"/>
                        </a:rPr>
                        <a:t>150</a:t>
                      </a:r>
                    </a:p>
                  </a:txBody>
                  <a:tcPr marL="8523" marR="8523" marT="8523" marB="0" anchor="ctr">
                    <a:lnL>
                      <a:noFill/>
                    </a:lnL>
                    <a:lnR>
                      <a:noFill/>
                    </a:lnR>
                    <a:lnT>
                      <a:noFill/>
                    </a:lnT>
                    <a:lnB>
                      <a:noFill/>
                    </a:lnB>
                    <a:solidFill>
                      <a:srgbClr val="DEEAF6"/>
                    </a:solidFill>
                  </a:tcPr>
                </a:tc>
              </a:tr>
              <a:tr h="144899">
                <a:tc vMerge="1">
                  <a:txBody>
                    <a:bodyPr/>
                    <a:lstStyle/>
                    <a:p>
                      <a:endParaRPr lang="en-GB"/>
                    </a:p>
                  </a:txBody>
                  <a:tcPr/>
                </a:tc>
                <a:tc>
                  <a:txBody>
                    <a:bodyPr/>
                    <a:lstStyle/>
                    <a:p>
                      <a:pPr algn="ctr" fontAlgn="ctr"/>
                      <a:r>
                        <a:rPr lang="en-GB" sz="900" b="0" i="0" u="none" strike="noStrike" dirty="0">
                          <a:solidFill>
                            <a:srgbClr val="181717"/>
                          </a:solidFill>
                          <a:effectLst/>
                          <a:latin typeface="Calibri" panose="020F0502020204030204" pitchFamily="34" charset="0"/>
                        </a:rPr>
                        <a:t>2 001 – 2 500</a:t>
                      </a:r>
                    </a:p>
                  </a:txBody>
                  <a:tcPr marL="8523" marR="8523" marT="8523" marB="0" anchor="ctr">
                    <a:lnL>
                      <a:noFill/>
                    </a:lnL>
                    <a:lnR>
                      <a:noFill/>
                    </a:lnR>
                    <a:lnT>
                      <a:noFill/>
                    </a:lnT>
                    <a:lnB>
                      <a:noFill/>
                    </a:lnB>
                  </a:tcPr>
                </a:tc>
                <a:tc>
                  <a:txBody>
                    <a:bodyPr/>
                    <a:lstStyle/>
                    <a:p>
                      <a:pPr algn="ctr" fontAlgn="ctr"/>
                      <a:r>
                        <a:rPr lang="en-GB" sz="900" b="0" i="0" u="none" strike="noStrike" dirty="0">
                          <a:solidFill>
                            <a:srgbClr val="181717"/>
                          </a:solidFill>
                          <a:effectLst/>
                          <a:latin typeface="Calibri" panose="020F0502020204030204" pitchFamily="34" charset="0"/>
                        </a:rPr>
                        <a:t>200</a:t>
                      </a:r>
                    </a:p>
                  </a:txBody>
                  <a:tcPr marL="8523" marR="8523" marT="8523" marB="0" anchor="ctr">
                    <a:lnL>
                      <a:noFill/>
                    </a:lnL>
                    <a:lnR>
                      <a:noFill/>
                    </a:lnR>
                    <a:lnT>
                      <a:noFill/>
                    </a:lnT>
                    <a:lnB>
                      <a:noFill/>
                    </a:lnB>
                  </a:tcPr>
                </a:tc>
              </a:tr>
              <a:tr h="144899">
                <a:tc vMerge="1">
                  <a:txBody>
                    <a:bodyPr/>
                    <a:lstStyle/>
                    <a:p>
                      <a:endParaRPr lang="en-GB"/>
                    </a:p>
                  </a:txBody>
                  <a:tcPr/>
                </a:tc>
                <a:tc>
                  <a:txBody>
                    <a:bodyPr/>
                    <a:lstStyle/>
                    <a:p>
                      <a:pPr algn="ctr" fontAlgn="ctr"/>
                      <a:r>
                        <a:rPr lang="en-GB" sz="900" b="0" i="0" u="none" strike="noStrike" dirty="0">
                          <a:solidFill>
                            <a:srgbClr val="181717"/>
                          </a:solidFill>
                          <a:effectLst/>
                          <a:latin typeface="Calibri" panose="020F0502020204030204" pitchFamily="34" charset="0"/>
                        </a:rPr>
                        <a:t>2 501 – 3 000</a:t>
                      </a:r>
                    </a:p>
                  </a:txBody>
                  <a:tcPr marL="8523" marR="8523" marT="8523" marB="0" anchor="ctr">
                    <a:lnL>
                      <a:noFill/>
                    </a:lnL>
                    <a:lnR>
                      <a:noFill/>
                    </a:lnR>
                    <a:lnT>
                      <a:noFill/>
                    </a:lnT>
                    <a:lnB>
                      <a:noFill/>
                    </a:lnB>
                    <a:solidFill>
                      <a:srgbClr val="DEEAF6"/>
                    </a:solidFill>
                  </a:tcPr>
                </a:tc>
                <a:tc>
                  <a:txBody>
                    <a:bodyPr/>
                    <a:lstStyle/>
                    <a:p>
                      <a:pPr algn="ctr" fontAlgn="ctr"/>
                      <a:r>
                        <a:rPr lang="en-GB" sz="900" b="0" i="0" u="none" strike="noStrike" dirty="0">
                          <a:solidFill>
                            <a:srgbClr val="181717"/>
                          </a:solidFill>
                          <a:effectLst/>
                          <a:latin typeface="Calibri" panose="020F0502020204030204" pitchFamily="34" charset="0"/>
                        </a:rPr>
                        <a:t>200</a:t>
                      </a:r>
                    </a:p>
                  </a:txBody>
                  <a:tcPr marL="8523" marR="8523" marT="8523" marB="0" anchor="ctr">
                    <a:lnL>
                      <a:noFill/>
                    </a:lnL>
                    <a:lnR>
                      <a:noFill/>
                    </a:lnR>
                    <a:lnT>
                      <a:noFill/>
                    </a:lnT>
                    <a:lnB>
                      <a:noFill/>
                    </a:lnB>
                    <a:solidFill>
                      <a:srgbClr val="DEEAF6"/>
                    </a:solidFill>
                  </a:tcPr>
                </a:tc>
              </a:tr>
              <a:tr h="144899">
                <a:tc vMerge="1">
                  <a:txBody>
                    <a:bodyPr/>
                    <a:lstStyle/>
                    <a:p>
                      <a:endParaRPr lang="en-GB"/>
                    </a:p>
                  </a:txBody>
                  <a:tcPr/>
                </a:tc>
                <a:tc>
                  <a:txBody>
                    <a:bodyPr/>
                    <a:lstStyle/>
                    <a:p>
                      <a:pPr algn="ctr" fontAlgn="ctr"/>
                      <a:r>
                        <a:rPr lang="en-GB" sz="900" b="0" i="0" u="none" strike="noStrike" dirty="0">
                          <a:solidFill>
                            <a:srgbClr val="181717"/>
                          </a:solidFill>
                          <a:effectLst/>
                          <a:latin typeface="Calibri" panose="020F0502020204030204" pitchFamily="34" charset="0"/>
                        </a:rPr>
                        <a:t>3 001 – 3 500</a:t>
                      </a:r>
                    </a:p>
                  </a:txBody>
                  <a:tcPr marL="8523" marR="8523" marT="8523" marB="0" anchor="ctr">
                    <a:lnL>
                      <a:noFill/>
                    </a:lnL>
                    <a:lnR>
                      <a:noFill/>
                    </a:lnR>
                    <a:lnT>
                      <a:noFill/>
                    </a:lnT>
                    <a:lnB>
                      <a:noFill/>
                    </a:lnB>
                  </a:tcPr>
                </a:tc>
                <a:tc>
                  <a:txBody>
                    <a:bodyPr/>
                    <a:lstStyle/>
                    <a:p>
                      <a:pPr algn="ctr" fontAlgn="ctr"/>
                      <a:r>
                        <a:rPr lang="en-GB" sz="900" b="0" i="0" u="none" strike="noStrike" dirty="0">
                          <a:solidFill>
                            <a:srgbClr val="181717"/>
                          </a:solidFill>
                          <a:effectLst/>
                          <a:latin typeface="Calibri" panose="020F0502020204030204" pitchFamily="34" charset="0"/>
                        </a:rPr>
                        <a:t>200</a:t>
                      </a:r>
                    </a:p>
                  </a:txBody>
                  <a:tcPr marL="8523" marR="8523" marT="8523" marB="0" anchor="ctr">
                    <a:lnL>
                      <a:noFill/>
                    </a:lnL>
                    <a:lnR>
                      <a:noFill/>
                    </a:lnR>
                    <a:lnT>
                      <a:noFill/>
                    </a:lnT>
                    <a:lnB>
                      <a:noFill/>
                    </a:lnB>
                  </a:tcPr>
                </a:tc>
              </a:tr>
              <a:tr h="144899">
                <a:tc vMerge="1">
                  <a:txBody>
                    <a:bodyPr/>
                    <a:lstStyle/>
                    <a:p>
                      <a:endParaRPr lang="en-GB"/>
                    </a:p>
                  </a:txBody>
                  <a:tcPr/>
                </a:tc>
                <a:tc>
                  <a:txBody>
                    <a:bodyPr/>
                    <a:lstStyle/>
                    <a:p>
                      <a:pPr algn="ctr" fontAlgn="ctr"/>
                      <a:r>
                        <a:rPr lang="en-GB" sz="900" b="0" i="0" u="none" strike="noStrike" dirty="0">
                          <a:solidFill>
                            <a:srgbClr val="181717"/>
                          </a:solidFill>
                          <a:effectLst/>
                          <a:latin typeface="Calibri" panose="020F0502020204030204" pitchFamily="34" charset="0"/>
                        </a:rPr>
                        <a:t>Above 3 501</a:t>
                      </a:r>
                    </a:p>
                  </a:txBody>
                  <a:tcPr marL="8523" marR="8523" marT="8523" marB="0" anchor="ctr">
                    <a:lnL>
                      <a:noFill/>
                    </a:lnL>
                    <a:lnR>
                      <a:noFill/>
                    </a:lnR>
                    <a:lnT>
                      <a:noFill/>
                    </a:lnT>
                    <a:lnB w="6350" cap="flat" cmpd="sng" algn="ctr">
                      <a:solidFill>
                        <a:srgbClr val="000000"/>
                      </a:solidFill>
                      <a:prstDash val="solid"/>
                      <a:round/>
                      <a:headEnd type="none" w="med" len="med"/>
                      <a:tailEnd type="none" w="med" len="med"/>
                    </a:lnB>
                    <a:solidFill>
                      <a:srgbClr val="DEEAF6"/>
                    </a:solidFill>
                  </a:tcPr>
                </a:tc>
                <a:tc>
                  <a:txBody>
                    <a:bodyPr/>
                    <a:lstStyle/>
                    <a:p>
                      <a:pPr algn="ctr" fontAlgn="ctr"/>
                      <a:r>
                        <a:rPr lang="en-GB" sz="900" b="0" i="0" u="none" strike="noStrike" dirty="0">
                          <a:solidFill>
                            <a:srgbClr val="181717"/>
                          </a:solidFill>
                          <a:effectLst/>
                          <a:latin typeface="Calibri" panose="020F0502020204030204" pitchFamily="34" charset="0"/>
                        </a:rPr>
                        <a:t>200</a:t>
                      </a:r>
                    </a:p>
                  </a:txBody>
                  <a:tcPr marL="8523" marR="8523" marT="8523" marB="0" anchor="ctr">
                    <a:lnL>
                      <a:noFill/>
                    </a:lnL>
                    <a:lnR>
                      <a:noFill/>
                    </a:lnR>
                    <a:lnT>
                      <a:noFill/>
                    </a:lnT>
                    <a:lnB w="6350" cap="flat" cmpd="sng" algn="ctr">
                      <a:solidFill>
                        <a:srgbClr val="000000"/>
                      </a:solidFill>
                      <a:prstDash val="solid"/>
                      <a:round/>
                      <a:headEnd type="none" w="med" len="med"/>
                      <a:tailEnd type="none" w="med" len="med"/>
                    </a:lnB>
                    <a:solidFill>
                      <a:srgbClr val="DEEAF6"/>
                    </a:solidFill>
                  </a:tcPr>
                </a:tc>
              </a:tr>
              <a:tr h="144899">
                <a:tc rowSpan="7">
                  <a:txBody>
                    <a:bodyPr/>
                    <a:lstStyle/>
                    <a:p>
                      <a:pPr algn="ctr" fontAlgn="ctr"/>
                      <a:r>
                        <a:rPr lang="en-GB" sz="900" b="0" i="0" u="none" strike="noStrike" dirty="0">
                          <a:solidFill>
                            <a:srgbClr val="181717"/>
                          </a:solidFill>
                          <a:effectLst/>
                          <a:latin typeface="Calibri" panose="020F0502020204030204" pitchFamily="34" charset="0"/>
                        </a:rPr>
                        <a:t>16 – 20 </a:t>
                      </a:r>
                    </a:p>
                  </a:txBody>
                  <a:tcPr marL="8523" marR="8523" marT="85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900" b="0" i="0" u="none" strike="noStrike" dirty="0">
                          <a:solidFill>
                            <a:srgbClr val="181717"/>
                          </a:solidFill>
                          <a:effectLst/>
                          <a:latin typeface="Calibri" panose="020F0502020204030204" pitchFamily="34" charset="0"/>
                        </a:rPr>
                        <a:t>1 000 cc</a:t>
                      </a:r>
                    </a:p>
                  </a:txBody>
                  <a:tcPr marL="8523" marR="8523" marT="85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900" b="0" i="0" u="none" strike="noStrike" dirty="0">
                          <a:solidFill>
                            <a:srgbClr val="181717"/>
                          </a:solidFill>
                          <a:effectLst/>
                          <a:latin typeface="Calibri" panose="020F0502020204030204" pitchFamily="34" charset="0"/>
                        </a:rPr>
                        <a:t>50</a:t>
                      </a:r>
                    </a:p>
                  </a:txBody>
                  <a:tcPr marL="8523" marR="8523" marT="8523" marB="0" anchor="ctr">
                    <a:lnL>
                      <a:noFill/>
                    </a:lnL>
                    <a:lnR>
                      <a:noFill/>
                    </a:lnR>
                    <a:lnT w="6350" cap="flat" cmpd="sng" algn="ctr">
                      <a:solidFill>
                        <a:srgbClr val="000000"/>
                      </a:solidFill>
                      <a:prstDash val="solid"/>
                      <a:round/>
                      <a:headEnd type="none" w="med" len="med"/>
                      <a:tailEnd type="none" w="med" len="med"/>
                    </a:lnT>
                    <a:lnB>
                      <a:noFill/>
                    </a:lnB>
                  </a:tcPr>
                </a:tc>
              </a:tr>
              <a:tr h="144899">
                <a:tc vMerge="1">
                  <a:txBody>
                    <a:bodyPr/>
                    <a:lstStyle/>
                    <a:p>
                      <a:endParaRPr lang="en-GB"/>
                    </a:p>
                  </a:txBody>
                  <a:tcPr/>
                </a:tc>
                <a:tc>
                  <a:txBody>
                    <a:bodyPr/>
                    <a:lstStyle/>
                    <a:p>
                      <a:pPr algn="ctr" fontAlgn="ctr"/>
                      <a:r>
                        <a:rPr lang="en-GB" sz="900" b="0" i="0" u="none" strike="noStrike" dirty="0">
                          <a:solidFill>
                            <a:srgbClr val="181717"/>
                          </a:solidFill>
                          <a:effectLst/>
                          <a:latin typeface="Calibri" panose="020F0502020204030204" pitchFamily="34" charset="0"/>
                        </a:rPr>
                        <a:t>1 001 – 1 500</a:t>
                      </a:r>
                    </a:p>
                  </a:txBody>
                  <a:tcPr marL="8523" marR="8523" marT="8523" marB="0" anchor="ctr">
                    <a:lnL>
                      <a:noFill/>
                    </a:lnL>
                    <a:lnR>
                      <a:noFill/>
                    </a:lnR>
                    <a:lnT>
                      <a:noFill/>
                    </a:lnT>
                    <a:lnB>
                      <a:noFill/>
                    </a:lnB>
                    <a:solidFill>
                      <a:srgbClr val="DEEAF6"/>
                    </a:solidFill>
                  </a:tcPr>
                </a:tc>
                <a:tc>
                  <a:txBody>
                    <a:bodyPr/>
                    <a:lstStyle/>
                    <a:p>
                      <a:pPr algn="ctr" fontAlgn="ctr"/>
                      <a:r>
                        <a:rPr lang="en-GB" sz="900" b="0" i="0" u="none" strike="noStrike" dirty="0">
                          <a:solidFill>
                            <a:srgbClr val="181717"/>
                          </a:solidFill>
                          <a:effectLst/>
                          <a:latin typeface="Calibri" panose="020F0502020204030204" pitchFamily="34" charset="0"/>
                        </a:rPr>
                        <a:t>75</a:t>
                      </a:r>
                    </a:p>
                  </a:txBody>
                  <a:tcPr marL="8523" marR="8523" marT="8523" marB="0" anchor="ctr">
                    <a:lnL>
                      <a:noFill/>
                    </a:lnL>
                    <a:lnR>
                      <a:noFill/>
                    </a:lnR>
                    <a:lnT>
                      <a:noFill/>
                    </a:lnT>
                    <a:lnB>
                      <a:noFill/>
                    </a:lnB>
                    <a:solidFill>
                      <a:srgbClr val="DEEAF6"/>
                    </a:solidFill>
                  </a:tcPr>
                </a:tc>
              </a:tr>
              <a:tr h="144899">
                <a:tc vMerge="1">
                  <a:txBody>
                    <a:bodyPr/>
                    <a:lstStyle/>
                    <a:p>
                      <a:endParaRPr lang="en-GB"/>
                    </a:p>
                  </a:txBody>
                  <a:tcPr/>
                </a:tc>
                <a:tc>
                  <a:txBody>
                    <a:bodyPr/>
                    <a:lstStyle/>
                    <a:p>
                      <a:pPr algn="ctr" fontAlgn="ctr"/>
                      <a:r>
                        <a:rPr lang="en-GB" sz="900" b="0" i="0" u="none" strike="noStrike" dirty="0">
                          <a:solidFill>
                            <a:srgbClr val="181717"/>
                          </a:solidFill>
                          <a:effectLst/>
                          <a:latin typeface="Calibri" panose="020F0502020204030204" pitchFamily="34" charset="0"/>
                        </a:rPr>
                        <a:t>1 501 – 2 000</a:t>
                      </a:r>
                    </a:p>
                  </a:txBody>
                  <a:tcPr marL="8523" marR="8523" marT="8523" marB="0" anchor="ctr">
                    <a:lnL>
                      <a:noFill/>
                    </a:lnL>
                    <a:lnR>
                      <a:noFill/>
                    </a:lnR>
                    <a:lnT>
                      <a:noFill/>
                    </a:lnT>
                    <a:lnB>
                      <a:noFill/>
                    </a:lnB>
                  </a:tcPr>
                </a:tc>
                <a:tc>
                  <a:txBody>
                    <a:bodyPr/>
                    <a:lstStyle/>
                    <a:p>
                      <a:pPr algn="ctr" fontAlgn="ctr"/>
                      <a:r>
                        <a:rPr lang="en-GB" sz="900" b="0" i="0" u="none" strike="noStrike" dirty="0">
                          <a:solidFill>
                            <a:srgbClr val="181717"/>
                          </a:solidFill>
                          <a:effectLst/>
                          <a:latin typeface="Calibri" panose="020F0502020204030204" pitchFamily="34" charset="0"/>
                        </a:rPr>
                        <a:t>100</a:t>
                      </a:r>
                    </a:p>
                  </a:txBody>
                  <a:tcPr marL="8523" marR="8523" marT="8523" marB="0" anchor="ctr">
                    <a:lnL>
                      <a:noFill/>
                    </a:lnL>
                    <a:lnR>
                      <a:noFill/>
                    </a:lnR>
                    <a:lnT>
                      <a:noFill/>
                    </a:lnT>
                    <a:lnB>
                      <a:noFill/>
                    </a:lnB>
                  </a:tcPr>
                </a:tc>
              </a:tr>
              <a:tr h="144899">
                <a:tc vMerge="1">
                  <a:txBody>
                    <a:bodyPr/>
                    <a:lstStyle/>
                    <a:p>
                      <a:endParaRPr lang="en-GB"/>
                    </a:p>
                  </a:txBody>
                  <a:tcPr/>
                </a:tc>
                <a:tc>
                  <a:txBody>
                    <a:bodyPr/>
                    <a:lstStyle/>
                    <a:p>
                      <a:pPr algn="ctr" fontAlgn="ctr"/>
                      <a:r>
                        <a:rPr lang="en-GB" sz="900" b="0" i="0" u="none" strike="noStrike" dirty="0">
                          <a:solidFill>
                            <a:srgbClr val="181717"/>
                          </a:solidFill>
                          <a:effectLst/>
                          <a:latin typeface="Calibri" panose="020F0502020204030204" pitchFamily="34" charset="0"/>
                        </a:rPr>
                        <a:t>2 001 – 2 500</a:t>
                      </a:r>
                    </a:p>
                  </a:txBody>
                  <a:tcPr marL="8523" marR="8523" marT="8523" marB="0" anchor="ctr">
                    <a:lnL>
                      <a:noFill/>
                    </a:lnL>
                    <a:lnR>
                      <a:noFill/>
                    </a:lnR>
                    <a:lnT>
                      <a:noFill/>
                    </a:lnT>
                    <a:lnB>
                      <a:noFill/>
                    </a:lnB>
                    <a:solidFill>
                      <a:srgbClr val="DEEAF6"/>
                    </a:solidFill>
                  </a:tcPr>
                </a:tc>
                <a:tc>
                  <a:txBody>
                    <a:bodyPr/>
                    <a:lstStyle/>
                    <a:p>
                      <a:pPr algn="ctr" fontAlgn="ctr"/>
                      <a:r>
                        <a:rPr lang="en-GB" sz="900" b="0" i="0" u="none" strike="noStrike" dirty="0">
                          <a:solidFill>
                            <a:srgbClr val="181717"/>
                          </a:solidFill>
                          <a:effectLst/>
                          <a:latin typeface="Calibri" panose="020F0502020204030204" pitchFamily="34" charset="0"/>
                        </a:rPr>
                        <a:t>150</a:t>
                      </a:r>
                    </a:p>
                  </a:txBody>
                  <a:tcPr marL="8523" marR="8523" marT="8523" marB="0" anchor="ctr">
                    <a:lnL>
                      <a:noFill/>
                    </a:lnL>
                    <a:lnR>
                      <a:noFill/>
                    </a:lnR>
                    <a:lnT>
                      <a:noFill/>
                    </a:lnT>
                    <a:lnB>
                      <a:noFill/>
                    </a:lnB>
                    <a:solidFill>
                      <a:srgbClr val="DEEAF6"/>
                    </a:solidFill>
                  </a:tcPr>
                </a:tc>
              </a:tr>
              <a:tr h="144899">
                <a:tc vMerge="1">
                  <a:txBody>
                    <a:bodyPr/>
                    <a:lstStyle/>
                    <a:p>
                      <a:endParaRPr lang="en-GB"/>
                    </a:p>
                  </a:txBody>
                  <a:tcPr/>
                </a:tc>
                <a:tc>
                  <a:txBody>
                    <a:bodyPr/>
                    <a:lstStyle/>
                    <a:p>
                      <a:pPr algn="ctr" fontAlgn="ctr"/>
                      <a:r>
                        <a:rPr lang="en-GB" sz="900" b="0" i="0" u="none" strike="noStrike" dirty="0">
                          <a:solidFill>
                            <a:srgbClr val="181717"/>
                          </a:solidFill>
                          <a:effectLst/>
                          <a:latin typeface="Calibri" panose="020F0502020204030204" pitchFamily="34" charset="0"/>
                        </a:rPr>
                        <a:t>2 501 – 3 000</a:t>
                      </a:r>
                    </a:p>
                  </a:txBody>
                  <a:tcPr marL="8523" marR="8523" marT="8523" marB="0" anchor="ctr">
                    <a:lnL>
                      <a:noFill/>
                    </a:lnL>
                    <a:lnR>
                      <a:noFill/>
                    </a:lnR>
                    <a:lnT>
                      <a:noFill/>
                    </a:lnT>
                    <a:lnB>
                      <a:noFill/>
                    </a:lnB>
                  </a:tcPr>
                </a:tc>
                <a:tc>
                  <a:txBody>
                    <a:bodyPr/>
                    <a:lstStyle/>
                    <a:p>
                      <a:pPr algn="ctr" fontAlgn="ctr"/>
                      <a:r>
                        <a:rPr lang="en-GB" sz="900" b="0" i="0" u="none" strike="noStrike" dirty="0">
                          <a:solidFill>
                            <a:srgbClr val="181717"/>
                          </a:solidFill>
                          <a:effectLst/>
                          <a:latin typeface="Calibri" panose="020F0502020204030204" pitchFamily="34" charset="0"/>
                        </a:rPr>
                        <a:t>150</a:t>
                      </a:r>
                    </a:p>
                  </a:txBody>
                  <a:tcPr marL="8523" marR="8523" marT="8523" marB="0" anchor="ctr">
                    <a:lnL>
                      <a:noFill/>
                    </a:lnL>
                    <a:lnR>
                      <a:noFill/>
                    </a:lnR>
                    <a:lnT>
                      <a:noFill/>
                    </a:lnT>
                    <a:lnB>
                      <a:noFill/>
                    </a:lnB>
                  </a:tcPr>
                </a:tc>
              </a:tr>
              <a:tr h="144899">
                <a:tc vMerge="1">
                  <a:txBody>
                    <a:bodyPr/>
                    <a:lstStyle/>
                    <a:p>
                      <a:endParaRPr lang="en-GB"/>
                    </a:p>
                  </a:txBody>
                  <a:tcPr/>
                </a:tc>
                <a:tc>
                  <a:txBody>
                    <a:bodyPr/>
                    <a:lstStyle/>
                    <a:p>
                      <a:pPr algn="ctr" fontAlgn="ctr"/>
                      <a:r>
                        <a:rPr lang="en-GB" sz="900" b="0" i="0" u="none" strike="noStrike" dirty="0">
                          <a:solidFill>
                            <a:srgbClr val="181717"/>
                          </a:solidFill>
                          <a:effectLst/>
                          <a:latin typeface="Calibri" panose="020F0502020204030204" pitchFamily="34" charset="0"/>
                        </a:rPr>
                        <a:t>3 001 – 3 500</a:t>
                      </a:r>
                    </a:p>
                  </a:txBody>
                  <a:tcPr marL="8523" marR="8523" marT="8523" marB="0" anchor="ctr">
                    <a:lnL>
                      <a:noFill/>
                    </a:lnL>
                    <a:lnR>
                      <a:noFill/>
                    </a:lnR>
                    <a:lnT>
                      <a:noFill/>
                    </a:lnT>
                    <a:lnB>
                      <a:noFill/>
                    </a:lnB>
                    <a:solidFill>
                      <a:srgbClr val="DEEAF6"/>
                    </a:solidFill>
                  </a:tcPr>
                </a:tc>
                <a:tc>
                  <a:txBody>
                    <a:bodyPr/>
                    <a:lstStyle/>
                    <a:p>
                      <a:pPr algn="ctr" fontAlgn="ctr"/>
                      <a:r>
                        <a:rPr lang="en-GB" sz="900" b="0" i="0" u="none" strike="noStrike" dirty="0">
                          <a:solidFill>
                            <a:srgbClr val="181717"/>
                          </a:solidFill>
                          <a:effectLst/>
                          <a:latin typeface="Calibri" panose="020F0502020204030204" pitchFamily="34" charset="0"/>
                        </a:rPr>
                        <a:t>150</a:t>
                      </a:r>
                    </a:p>
                  </a:txBody>
                  <a:tcPr marL="8523" marR="8523" marT="8523" marB="0" anchor="ctr">
                    <a:lnL>
                      <a:noFill/>
                    </a:lnL>
                    <a:lnR>
                      <a:noFill/>
                    </a:lnR>
                    <a:lnT>
                      <a:noFill/>
                    </a:lnT>
                    <a:lnB>
                      <a:noFill/>
                    </a:lnB>
                    <a:solidFill>
                      <a:srgbClr val="DEEAF6"/>
                    </a:solidFill>
                  </a:tcPr>
                </a:tc>
              </a:tr>
              <a:tr h="144899">
                <a:tc vMerge="1">
                  <a:txBody>
                    <a:bodyPr/>
                    <a:lstStyle/>
                    <a:p>
                      <a:endParaRPr lang="en-GB"/>
                    </a:p>
                  </a:txBody>
                  <a:tcPr/>
                </a:tc>
                <a:tc>
                  <a:txBody>
                    <a:bodyPr/>
                    <a:lstStyle/>
                    <a:p>
                      <a:pPr algn="ctr" fontAlgn="ctr"/>
                      <a:r>
                        <a:rPr lang="en-GB" sz="900" b="0" i="0" u="none" strike="noStrike" dirty="0">
                          <a:solidFill>
                            <a:srgbClr val="181717"/>
                          </a:solidFill>
                          <a:effectLst/>
                          <a:latin typeface="Calibri" panose="020F0502020204030204" pitchFamily="34" charset="0"/>
                        </a:rPr>
                        <a:t>Above 3 501</a:t>
                      </a:r>
                    </a:p>
                  </a:txBody>
                  <a:tcPr marL="8523" marR="8523" marT="8523" marB="0" anchor="ctr">
                    <a:lnL>
                      <a:noFill/>
                    </a:lnL>
                    <a:lnR>
                      <a:noFill/>
                    </a:lnR>
                    <a:lnT>
                      <a:noFill/>
                    </a:lnT>
                    <a:lnB>
                      <a:noFill/>
                    </a:lnB>
                  </a:tcPr>
                </a:tc>
                <a:tc>
                  <a:txBody>
                    <a:bodyPr/>
                    <a:lstStyle/>
                    <a:p>
                      <a:pPr algn="ctr" fontAlgn="ctr"/>
                      <a:r>
                        <a:rPr lang="en-GB" sz="900" b="0" i="0" u="none" strike="noStrike" dirty="0">
                          <a:solidFill>
                            <a:srgbClr val="181717"/>
                          </a:solidFill>
                          <a:effectLst/>
                          <a:latin typeface="Calibri" panose="020F0502020204030204" pitchFamily="34" charset="0"/>
                        </a:rPr>
                        <a:t>150</a:t>
                      </a:r>
                    </a:p>
                  </a:txBody>
                  <a:tcPr marL="8523" marR="8523" marT="8523" marB="0" anchor="ctr">
                    <a:lnL>
                      <a:noFill/>
                    </a:lnL>
                    <a:lnR>
                      <a:noFill/>
                    </a:lnR>
                    <a:lnT>
                      <a:noFill/>
                    </a:lnT>
                    <a:lnB>
                      <a:noFill/>
                    </a:lnB>
                  </a:tcPr>
                </a:tc>
              </a:tr>
              <a:tr h="144899">
                <a:tc>
                  <a:txBody>
                    <a:bodyPr/>
                    <a:lstStyle/>
                    <a:p>
                      <a:pPr algn="ctr" fontAlgn="ctr"/>
                      <a:r>
                        <a:rPr lang="en-GB" sz="900" b="0" i="0" u="none" strike="noStrike" dirty="0">
                          <a:solidFill>
                            <a:srgbClr val="181717"/>
                          </a:solidFill>
                          <a:effectLst/>
                          <a:latin typeface="Calibri" panose="020F0502020204030204" pitchFamily="34" charset="0"/>
                        </a:rPr>
                        <a:t>Above 20</a:t>
                      </a:r>
                    </a:p>
                  </a:txBody>
                  <a:tcPr marL="8523" marR="8523" marT="8523" marB="0" anchor="ctr">
                    <a:lnL>
                      <a:noFill/>
                    </a:lnL>
                    <a:lnR>
                      <a:noFill/>
                    </a:lnR>
                    <a:lnT>
                      <a:noFill/>
                    </a:lnT>
                    <a:lnB w="6350" cap="flat" cmpd="sng" algn="ctr">
                      <a:solidFill>
                        <a:srgbClr val="000000"/>
                      </a:solidFill>
                      <a:prstDash val="solid"/>
                      <a:round/>
                      <a:headEnd type="none" w="med" len="med"/>
                      <a:tailEnd type="none" w="med" len="med"/>
                    </a:lnB>
                    <a:solidFill>
                      <a:srgbClr val="DEEAF6"/>
                    </a:solidFill>
                  </a:tcPr>
                </a:tc>
                <a:tc>
                  <a:txBody>
                    <a:bodyPr/>
                    <a:lstStyle/>
                    <a:p>
                      <a:pPr algn="ctr" fontAlgn="ctr"/>
                      <a:r>
                        <a:rPr lang="en-GB" sz="900" b="0" i="0" u="none" strike="noStrike" dirty="0">
                          <a:solidFill>
                            <a:srgbClr val="181717"/>
                          </a:solidFill>
                          <a:effectLst/>
                          <a:latin typeface="Calibri" panose="020F0502020204030204" pitchFamily="34" charset="0"/>
                        </a:rPr>
                        <a:t>All Engine Capacity</a:t>
                      </a:r>
                    </a:p>
                  </a:txBody>
                  <a:tcPr marL="8523" marR="8523" marT="8523" marB="0" anchor="ctr">
                    <a:lnL>
                      <a:noFill/>
                    </a:lnL>
                    <a:lnR>
                      <a:noFill/>
                    </a:lnR>
                    <a:lnT>
                      <a:noFill/>
                    </a:lnT>
                    <a:lnB w="6350" cap="flat" cmpd="sng" algn="ctr">
                      <a:solidFill>
                        <a:srgbClr val="000000"/>
                      </a:solidFill>
                      <a:prstDash val="solid"/>
                      <a:round/>
                      <a:headEnd type="none" w="med" len="med"/>
                      <a:tailEnd type="none" w="med" len="med"/>
                    </a:lnB>
                    <a:solidFill>
                      <a:srgbClr val="DEEAF6"/>
                    </a:solidFill>
                  </a:tcPr>
                </a:tc>
                <a:tc>
                  <a:txBody>
                    <a:bodyPr/>
                    <a:lstStyle/>
                    <a:p>
                      <a:pPr algn="ctr" fontAlgn="ctr"/>
                      <a:r>
                        <a:rPr lang="en-GB" sz="900" b="0" i="0" u="none" strike="noStrike" dirty="0">
                          <a:solidFill>
                            <a:srgbClr val="181717"/>
                          </a:solidFill>
                          <a:effectLst/>
                          <a:latin typeface="Calibri" panose="020F0502020204030204" pitchFamily="34" charset="0"/>
                        </a:rPr>
                        <a:t>50</a:t>
                      </a:r>
                    </a:p>
                  </a:txBody>
                  <a:tcPr marL="8523" marR="8523" marT="8523" marB="0" anchor="ctr">
                    <a:lnL>
                      <a:noFill/>
                    </a:lnL>
                    <a:lnR>
                      <a:noFill/>
                    </a:lnR>
                    <a:lnT>
                      <a:noFill/>
                    </a:lnT>
                    <a:lnB w="6350" cap="flat" cmpd="sng" algn="ctr">
                      <a:solidFill>
                        <a:srgbClr val="000000"/>
                      </a:solidFill>
                      <a:prstDash val="solid"/>
                      <a:round/>
                      <a:headEnd type="none" w="med" len="med"/>
                      <a:tailEnd type="none" w="med" len="med"/>
                    </a:lnB>
                    <a:solidFill>
                      <a:srgbClr val="DEEAF6"/>
                    </a:solidFill>
                  </a:tcPr>
                </a:tc>
              </a:tr>
            </a:tbl>
          </a:graphicData>
        </a:graphic>
      </p:graphicFrame>
      <p:pic>
        <p:nvPicPr>
          <p:cNvPr id="7" name="Picture 6" descr="C:\Users\ppp\Pictures\animatxns\Granny_smith_and_cross_section.jpg"/>
          <p:cNvPicPr>
            <a:picLocks noChangeAspect="1" noChangeArrowheads="1"/>
          </p:cNvPicPr>
          <p:nvPr/>
        </p:nvPicPr>
        <p:blipFill>
          <a:blip r:embed="rId3" cstate="print"/>
          <a:srcRect/>
          <a:stretch>
            <a:fillRect/>
          </a:stretch>
        </p:blipFill>
        <p:spPr bwMode="auto">
          <a:xfrm>
            <a:off x="5029200" y="2104038"/>
            <a:ext cx="3501038" cy="3915762"/>
          </a:xfrm>
          <a:prstGeom prst="rect">
            <a:avLst/>
          </a:prstGeom>
          <a:noFill/>
        </p:spPr>
      </p:pic>
    </p:spTree>
    <p:extLst>
      <p:ext uri="{BB962C8B-B14F-4D97-AF65-F5344CB8AC3E}">
        <p14:creationId xmlns:p14="http://schemas.microsoft.com/office/powerpoint/2010/main" val="12745030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9" y="513"/>
            <a:ext cx="9190226" cy="6886784"/>
          </a:xfrm>
          <a:prstGeom prst="rect">
            <a:avLst/>
          </a:prstGeom>
        </p:spPr>
      </p:pic>
      <p:sp>
        <p:nvSpPr>
          <p:cNvPr id="2" name="Title 1"/>
          <p:cNvSpPr>
            <a:spLocks noGrp="1"/>
          </p:cNvSpPr>
          <p:nvPr>
            <p:ph type="title"/>
          </p:nvPr>
        </p:nvSpPr>
        <p:spPr/>
        <p:txBody>
          <a:bodyPr/>
          <a:lstStyle/>
          <a:p>
            <a:r>
              <a:rPr lang="en-US" dirty="0" smtClean="0"/>
              <a:t>Contact us</a:t>
            </a:r>
            <a:endParaRPr lang="en-US" dirty="0"/>
          </a:p>
        </p:txBody>
      </p:sp>
      <p:sp>
        <p:nvSpPr>
          <p:cNvPr id="6" name="Title 2"/>
          <p:cNvSpPr txBox="1">
            <a:spLocks/>
          </p:cNvSpPr>
          <p:nvPr/>
        </p:nvSpPr>
        <p:spPr bwMode="auto">
          <a:xfrm>
            <a:off x="571122" y="1363910"/>
            <a:ext cx="4500787" cy="13602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ct val="100000"/>
              </a:lnSpc>
              <a:spcBef>
                <a:spcPct val="0"/>
              </a:spcBef>
              <a:spcAft>
                <a:spcPct val="0"/>
              </a:spcAft>
              <a:defRPr sz="4000" b="1">
                <a:solidFill>
                  <a:schemeClr val="bg1"/>
                </a:solidFill>
                <a:latin typeface="+mn-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144" algn="l" rtl="0" eaLnBrk="1" fontAlgn="base" hangingPunct="1">
              <a:spcBef>
                <a:spcPct val="0"/>
              </a:spcBef>
              <a:spcAft>
                <a:spcPct val="0"/>
              </a:spcAft>
              <a:defRPr sz="2800">
                <a:solidFill>
                  <a:schemeClr val="tx2"/>
                </a:solidFill>
                <a:latin typeface="Arial" charset="0"/>
              </a:defRPr>
            </a:lvl6pPr>
            <a:lvl7pPr marL="914287" algn="l" rtl="0" eaLnBrk="1" fontAlgn="base" hangingPunct="1">
              <a:spcBef>
                <a:spcPct val="0"/>
              </a:spcBef>
              <a:spcAft>
                <a:spcPct val="0"/>
              </a:spcAft>
              <a:defRPr sz="2800">
                <a:solidFill>
                  <a:schemeClr val="tx2"/>
                </a:solidFill>
                <a:latin typeface="Arial" charset="0"/>
              </a:defRPr>
            </a:lvl7pPr>
            <a:lvl8pPr marL="1371431" algn="l" rtl="0" eaLnBrk="1" fontAlgn="base" hangingPunct="1">
              <a:spcBef>
                <a:spcPct val="0"/>
              </a:spcBef>
              <a:spcAft>
                <a:spcPct val="0"/>
              </a:spcAft>
              <a:defRPr sz="2800">
                <a:solidFill>
                  <a:schemeClr val="tx2"/>
                </a:solidFill>
                <a:latin typeface="Arial" charset="0"/>
              </a:defRPr>
            </a:lvl8pPr>
            <a:lvl9pPr marL="1828574" algn="l" rtl="0" eaLnBrk="1" fontAlgn="base" hangingPunct="1">
              <a:spcBef>
                <a:spcPct val="0"/>
              </a:spcBef>
              <a:spcAft>
                <a:spcPct val="0"/>
              </a:spcAft>
              <a:defRPr sz="2800">
                <a:solidFill>
                  <a:schemeClr val="tx2"/>
                </a:solidFill>
                <a:latin typeface="Arial" charset="0"/>
              </a:defRPr>
            </a:lvl9pPr>
          </a:lstStyle>
          <a:p>
            <a:r>
              <a:rPr lang="en-ZW" sz="2000" dirty="0" smtClean="0">
                <a:latin typeface="Garamond" pitchFamily="18" charset="0"/>
              </a:rPr>
              <a:t>Christina Muzerengi </a:t>
            </a:r>
            <a:br>
              <a:rPr lang="en-ZW" sz="2000" dirty="0" smtClean="0">
                <a:latin typeface="Garamond" pitchFamily="18" charset="0"/>
              </a:rPr>
            </a:br>
            <a:r>
              <a:rPr lang="en-ZW" sz="2000" dirty="0" smtClean="0">
                <a:latin typeface="Garamond" pitchFamily="18" charset="0"/>
              </a:rPr>
              <a:t>T    + 263 (0) 4 442511-4</a:t>
            </a:r>
            <a:br>
              <a:rPr lang="en-ZW" sz="2000" dirty="0" smtClean="0">
                <a:latin typeface="Garamond" pitchFamily="18" charset="0"/>
              </a:rPr>
            </a:br>
            <a:r>
              <a:rPr lang="en-ZW" sz="2000" dirty="0" smtClean="0">
                <a:latin typeface="Garamond" pitchFamily="18" charset="0"/>
              </a:rPr>
              <a:t>M   + 263 712 624 817</a:t>
            </a:r>
            <a:br>
              <a:rPr lang="en-ZW" sz="2000" dirty="0" smtClean="0">
                <a:latin typeface="Garamond" pitchFamily="18" charset="0"/>
              </a:rPr>
            </a:br>
            <a:r>
              <a:rPr lang="en-ZW" sz="2000" dirty="0" smtClean="0">
                <a:latin typeface="Garamond" pitchFamily="18" charset="0"/>
              </a:rPr>
              <a:t>E    christina.muzerengi@zw.gt.com</a:t>
            </a:r>
            <a:r>
              <a:rPr lang="en-US" sz="2000" dirty="0" smtClean="0">
                <a:latin typeface="Garamond" pitchFamily="18" charset="0"/>
              </a:rPr>
              <a:t/>
            </a:r>
            <a:br>
              <a:rPr lang="en-US" sz="2000" dirty="0" smtClean="0">
                <a:latin typeface="Garamond" pitchFamily="18" charset="0"/>
              </a:rPr>
            </a:br>
            <a:r>
              <a:rPr lang="en-ZW" sz="2000" dirty="0" smtClean="0">
                <a:latin typeface="Garamond" pitchFamily="18" charset="0"/>
              </a:rPr>
              <a:t/>
            </a:r>
            <a:br>
              <a:rPr lang="en-ZW" sz="2000" dirty="0" smtClean="0">
                <a:latin typeface="Garamond" pitchFamily="18" charset="0"/>
              </a:rPr>
            </a:br>
            <a:r>
              <a:rPr lang="en-ZW" sz="2000" dirty="0" smtClean="0">
                <a:latin typeface="Garamond" pitchFamily="18" charset="0"/>
              </a:rPr>
              <a:t/>
            </a:r>
            <a:br>
              <a:rPr lang="en-ZW" sz="2000" dirty="0" smtClean="0">
                <a:latin typeface="Garamond" pitchFamily="18" charset="0"/>
              </a:rPr>
            </a:br>
            <a:r>
              <a:rPr lang="en-ZW" sz="2000" dirty="0" smtClean="0">
                <a:latin typeface="Garamond" pitchFamily="18" charset="0"/>
              </a:rPr>
              <a:t/>
            </a:r>
            <a:br>
              <a:rPr lang="en-ZW" sz="2000" dirty="0" smtClean="0">
                <a:latin typeface="Garamond" pitchFamily="18" charset="0"/>
              </a:rPr>
            </a:br>
            <a:r>
              <a:rPr lang="en-ZW" sz="2000" dirty="0" smtClean="0">
                <a:latin typeface="Garamond" pitchFamily="18" charset="0"/>
              </a:rPr>
              <a:t/>
            </a:r>
            <a:br>
              <a:rPr lang="en-ZW" sz="2000" dirty="0" smtClean="0">
                <a:latin typeface="Garamond" pitchFamily="18" charset="0"/>
              </a:rPr>
            </a:br>
            <a:r>
              <a:rPr lang="en-ZW" sz="2000" dirty="0" smtClean="0">
                <a:latin typeface="Garamond" pitchFamily="18" charset="0"/>
              </a:rPr>
              <a:t/>
            </a:r>
            <a:br>
              <a:rPr lang="en-ZW" sz="2000" dirty="0" smtClean="0">
                <a:latin typeface="Garamond" pitchFamily="18" charset="0"/>
              </a:rPr>
            </a:br>
            <a:r>
              <a:rPr lang="en-ZW" sz="2000" dirty="0" smtClean="0">
                <a:latin typeface="Garamond" pitchFamily="18" charset="0"/>
              </a:rPr>
              <a:t/>
            </a:r>
            <a:br>
              <a:rPr lang="en-ZW" sz="2000" dirty="0" smtClean="0">
                <a:latin typeface="Garamond" pitchFamily="18" charset="0"/>
              </a:rPr>
            </a:br>
            <a:r>
              <a:rPr lang="en-GB" sz="2000" dirty="0" smtClean="0">
                <a:latin typeface="Garamond" pitchFamily="18" charset="0"/>
              </a:rPr>
              <a:t/>
            </a:r>
            <a:br>
              <a:rPr lang="en-GB" sz="2000" dirty="0" smtClean="0">
                <a:latin typeface="Garamond" pitchFamily="18" charset="0"/>
              </a:rPr>
            </a:br>
            <a:r>
              <a:rPr lang="en-GB" sz="2000" dirty="0" smtClean="0">
                <a:latin typeface="Garamond" pitchFamily="18" charset="0"/>
              </a:rPr>
              <a:t/>
            </a:r>
            <a:br>
              <a:rPr lang="en-GB" sz="2000" dirty="0" smtClean="0">
                <a:latin typeface="Garamond" pitchFamily="18" charset="0"/>
              </a:rPr>
            </a:br>
            <a:r>
              <a:rPr lang="en-GB" sz="2000" dirty="0" smtClean="0">
                <a:latin typeface="Garamond" pitchFamily="18" charset="0"/>
              </a:rPr>
              <a:t/>
            </a:r>
            <a:br>
              <a:rPr lang="en-GB" sz="2000" dirty="0" smtClean="0">
                <a:latin typeface="Garamond" pitchFamily="18" charset="0"/>
              </a:rPr>
            </a:br>
            <a:endParaRPr lang="en-NZ" sz="2000" dirty="0">
              <a:latin typeface="Garamond" pitchFamily="18" charset="0"/>
            </a:endParaRPr>
          </a:p>
        </p:txBody>
      </p:sp>
      <p:sp>
        <p:nvSpPr>
          <p:cNvPr id="7" name="TextBox 6"/>
          <p:cNvSpPr txBox="1"/>
          <p:nvPr/>
        </p:nvSpPr>
        <p:spPr>
          <a:xfrm>
            <a:off x="5367184" y="1297234"/>
            <a:ext cx="3629327" cy="1323439"/>
          </a:xfrm>
          <a:prstGeom prst="rect">
            <a:avLst/>
          </a:prstGeom>
          <a:noFill/>
        </p:spPr>
        <p:txBody>
          <a:bodyPr wrap="none" rtlCol="0">
            <a:spAutoFit/>
          </a:bodyPr>
          <a:lstStyle/>
          <a:p>
            <a:r>
              <a:rPr lang="en-US" sz="2000" b="1" dirty="0" smtClean="0">
                <a:solidFill>
                  <a:schemeClr val="bg1"/>
                </a:solidFill>
                <a:latin typeface="Garamond" pitchFamily="18" charset="0"/>
              </a:rPr>
              <a:t>Onessious Mabuya</a:t>
            </a:r>
          </a:p>
          <a:p>
            <a:r>
              <a:rPr lang="en-US" sz="2000" b="1" dirty="0" smtClean="0">
                <a:solidFill>
                  <a:schemeClr val="bg1"/>
                </a:solidFill>
                <a:latin typeface="Garamond" pitchFamily="18" charset="0"/>
              </a:rPr>
              <a:t>T </a:t>
            </a:r>
            <a:r>
              <a:rPr lang="en-US" sz="2000" dirty="0" smtClean="0">
                <a:solidFill>
                  <a:schemeClr val="bg1"/>
                </a:solidFill>
                <a:latin typeface="Garamond" pitchFamily="18" charset="0"/>
              </a:rPr>
              <a:t>   +263 (0) 9 231 431-5</a:t>
            </a:r>
          </a:p>
          <a:p>
            <a:r>
              <a:rPr lang="en-US" sz="2000" b="1" dirty="0" smtClean="0">
                <a:solidFill>
                  <a:schemeClr val="bg1"/>
                </a:solidFill>
                <a:latin typeface="Garamond" pitchFamily="18" charset="0"/>
              </a:rPr>
              <a:t>M</a:t>
            </a:r>
            <a:r>
              <a:rPr lang="en-US" sz="2000" dirty="0" smtClean="0">
                <a:solidFill>
                  <a:schemeClr val="bg1"/>
                </a:solidFill>
                <a:latin typeface="Garamond" pitchFamily="18" charset="0"/>
              </a:rPr>
              <a:t>   +263 772 141 693</a:t>
            </a:r>
          </a:p>
          <a:p>
            <a:r>
              <a:rPr lang="en-US" sz="2000" b="1" dirty="0" smtClean="0">
                <a:solidFill>
                  <a:schemeClr val="bg1"/>
                </a:solidFill>
                <a:latin typeface="Garamond" pitchFamily="18" charset="0"/>
              </a:rPr>
              <a:t>E</a:t>
            </a:r>
            <a:r>
              <a:rPr lang="en-US" sz="2000" dirty="0" smtClean="0">
                <a:solidFill>
                  <a:schemeClr val="bg1"/>
                </a:solidFill>
                <a:latin typeface="Garamond" pitchFamily="18" charset="0"/>
              </a:rPr>
              <a:t>    onessious.mabuya@zw.gt.com</a:t>
            </a:r>
          </a:p>
        </p:txBody>
      </p:sp>
      <p:pic>
        <p:nvPicPr>
          <p:cNvPr id="3" name="Picture 2"/>
          <p:cNvPicPr>
            <a:picLocks noChangeAspect="1"/>
          </p:cNvPicPr>
          <p:nvPr/>
        </p:nvPicPr>
        <p:blipFill>
          <a:blip r:embed="rId3"/>
          <a:stretch>
            <a:fillRect/>
          </a:stretch>
        </p:blipFill>
        <p:spPr>
          <a:xfrm>
            <a:off x="556945" y="3111795"/>
            <a:ext cx="5229225" cy="1838325"/>
          </a:xfrm>
          <a:prstGeom prst="rect">
            <a:avLst/>
          </a:prstGeom>
        </p:spPr>
      </p:pic>
    </p:spTree>
    <p:extLst>
      <p:ext uri="{BB962C8B-B14F-4D97-AF65-F5344CB8AC3E}">
        <p14:creationId xmlns:p14="http://schemas.microsoft.com/office/powerpoint/2010/main" val="29143118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3049" y="1295400"/>
            <a:ext cx="5822951" cy="6948056"/>
          </a:xfrm>
          <a:prstGeom prst="rect">
            <a:avLst/>
          </a:prstGeom>
          <a:noFill/>
        </p:spPr>
        <p:txBody>
          <a:bodyPr wrap="square" lIns="0" rIns="0" rtlCol="0">
            <a:spAutoFit/>
          </a:bodyPr>
          <a:lstStyle/>
          <a:p>
            <a:pPr marL="0" lvl="1" fontAlgn="base">
              <a:lnSpc>
                <a:spcPct val="150000"/>
              </a:lnSpc>
              <a:tabLst>
                <a:tab pos="514350" algn="l"/>
              </a:tabLst>
            </a:pPr>
            <a:r>
              <a:rPr lang="en-US" sz="1100" dirty="0">
                <a:latin typeface="Garamond" panose="02020404030301010803" pitchFamily="18" charset="0"/>
              </a:rPr>
              <a:t>The 2016 National Budget is centered on implementation of </a:t>
            </a:r>
            <a:r>
              <a:rPr lang="en-US" sz="1100" dirty="0" smtClean="0">
                <a:latin typeface="Garamond" panose="02020404030301010803" pitchFamily="18" charset="0"/>
              </a:rPr>
              <a:t>ZimAsset </a:t>
            </a:r>
            <a:r>
              <a:rPr lang="en-US" sz="1100" dirty="0">
                <a:latin typeface="Garamond" panose="02020404030301010803" pitchFamily="18" charset="0"/>
              </a:rPr>
              <a:t>and clearing of the external debt arrears.</a:t>
            </a:r>
          </a:p>
          <a:p>
            <a:pPr marL="0" lvl="1" fontAlgn="base">
              <a:lnSpc>
                <a:spcPct val="150000"/>
              </a:lnSpc>
              <a:tabLst>
                <a:tab pos="514350" algn="l"/>
              </a:tabLst>
            </a:pPr>
            <a:endParaRPr lang="en-US" sz="1100" dirty="0">
              <a:latin typeface="Garamond" panose="02020404030301010803" pitchFamily="18" charset="0"/>
            </a:endParaRPr>
          </a:p>
          <a:p>
            <a:pPr marL="0" lvl="1" fontAlgn="base">
              <a:lnSpc>
                <a:spcPct val="150000"/>
              </a:lnSpc>
              <a:tabLst>
                <a:tab pos="514350" algn="l"/>
              </a:tabLst>
            </a:pPr>
            <a:r>
              <a:rPr lang="en-US" sz="1100" dirty="0">
                <a:latin typeface="Garamond" panose="02020404030301010803" pitchFamily="18" charset="0"/>
              </a:rPr>
              <a:t>The government has put in place strategies to clear its external debt arrears by the first half of 2016 as follows:</a:t>
            </a:r>
          </a:p>
          <a:p>
            <a:pPr marL="171450" lvl="1" indent="-171450" fontAlgn="base">
              <a:lnSpc>
                <a:spcPct val="150000"/>
              </a:lnSpc>
              <a:buFont typeface="Arial" panose="020B0604020202020204" pitchFamily="34" charset="0"/>
              <a:buChar char="•"/>
              <a:tabLst>
                <a:tab pos="514350" algn="l"/>
              </a:tabLst>
            </a:pPr>
            <a:r>
              <a:rPr lang="en-US" sz="1100" dirty="0" smtClean="0">
                <a:latin typeface="Garamond" panose="02020404030301010803" pitchFamily="18" charset="0"/>
              </a:rPr>
              <a:t>Use </a:t>
            </a:r>
            <a:r>
              <a:rPr lang="en-US" sz="1100" dirty="0">
                <a:latin typeface="Garamond" panose="02020404030301010803" pitchFamily="18" charset="0"/>
              </a:rPr>
              <a:t>of domestic resources to clear </a:t>
            </a:r>
            <a:r>
              <a:rPr lang="en-US" sz="1100" dirty="0" smtClean="0">
                <a:latin typeface="Garamond" panose="02020404030301010803" pitchFamily="18" charset="0"/>
              </a:rPr>
              <a:t>USD111 </a:t>
            </a:r>
            <a:r>
              <a:rPr lang="en-US" sz="1100" dirty="0">
                <a:latin typeface="Garamond" panose="02020404030301010803" pitchFamily="18" charset="0"/>
              </a:rPr>
              <a:t>million arrears to the IMF; </a:t>
            </a:r>
            <a:endParaRPr lang="en-ZW" sz="1100" dirty="0">
              <a:latin typeface="Garamond" panose="02020404030301010803" pitchFamily="18" charset="0"/>
            </a:endParaRPr>
          </a:p>
          <a:p>
            <a:pPr marL="171450" lvl="1" indent="-171450" fontAlgn="base">
              <a:lnSpc>
                <a:spcPct val="150000"/>
              </a:lnSpc>
              <a:buFont typeface="Arial" panose="020B0604020202020204" pitchFamily="34" charset="0"/>
              <a:buChar char="•"/>
              <a:tabLst>
                <a:tab pos="514350" algn="l"/>
              </a:tabLst>
            </a:pPr>
            <a:r>
              <a:rPr lang="en-US" sz="1100" dirty="0">
                <a:latin typeface="Garamond" panose="02020404030301010803" pitchFamily="18" charset="0"/>
              </a:rPr>
              <a:t>Arrangement of bridge finance with regional and international banks to clear </a:t>
            </a:r>
            <a:r>
              <a:rPr lang="en-US" sz="1100" dirty="0" smtClean="0">
                <a:latin typeface="Garamond" panose="02020404030301010803" pitchFamily="18" charset="0"/>
              </a:rPr>
              <a:t>USD601 </a:t>
            </a:r>
            <a:r>
              <a:rPr lang="en-US" sz="1100" dirty="0">
                <a:latin typeface="Garamond" panose="02020404030301010803" pitchFamily="18" charset="0"/>
              </a:rPr>
              <a:t>million African Development Bank </a:t>
            </a:r>
            <a:r>
              <a:rPr lang="en-US" sz="1100" dirty="0" smtClean="0">
                <a:latin typeface="Garamond" panose="02020404030301010803" pitchFamily="18" charset="0"/>
              </a:rPr>
              <a:t>debt arrears; and </a:t>
            </a:r>
            <a:endParaRPr lang="en-ZW" sz="1100" dirty="0">
              <a:latin typeface="Garamond" panose="02020404030301010803" pitchFamily="18" charset="0"/>
            </a:endParaRPr>
          </a:p>
          <a:p>
            <a:pPr marL="171450" lvl="1" indent="-171450" fontAlgn="base">
              <a:lnSpc>
                <a:spcPct val="150000"/>
              </a:lnSpc>
              <a:buFont typeface="Arial" panose="020B0604020202020204" pitchFamily="34" charset="0"/>
              <a:buChar char="•"/>
              <a:tabLst>
                <a:tab pos="514350" algn="l"/>
              </a:tabLst>
            </a:pPr>
            <a:r>
              <a:rPr lang="en-US" sz="1100" dirty="0">
                <a:latin typeface="Garamond" panose="02020404030301010803" pitchFamily="18" charset="0"/>
              </a:rPr>
              <a:t>Use of </a:t>
            </a:r>
            <a:r>
              <a:rPr lang="en-US" sz="1100" dirty="0" smtClean="0">
                <a:latin typeface="Garamond" panose="02020404030301010803" pitchFamily="18" charset="0"/>
              </a:rPr>
              <a:t>medium </a:t>
            </a:r>
            <a:r>
              <a:rPr lang="en-US" sz="1100" dirty="0">
                <a:latin typeface="Garamond" panose="02020404030301010803" pitchFamily="18" charset="0"/>
              </a:rPr>
              <a:t>to long-term loan facility to clear </a:t>
            </a:r>
            <a:r>
              <a:rPr lang="en-US" sz="1100" dirty="0" smtClean="0">
                <a:latin typeface="Garamond" panose="02020404030301010803" pitchFamily="18" charset="0"/>
              </a:rPr>
              <a:t>USD1.1 </a:t>
            </a:r>
            <a:r>
              <a:rPr lang="en-US" sz="1100" dirty="0">
                <a:latin typeface="Garamond" panose="02020404030301010803" pitchFamily="18" charset="0"/>
              </a:rPr>
              <a:t>billion arrears to the World Bank Group. </a:t>
            </a:r>
            <a:endParaRPr lang="en-ZW" sz="1100" dirty="0">
              <a:latin typeface="Garamond" panose="02020404030301010803" pitchFamily="18" charset="0"/>
            </a:endParaRPr>
          </a:p>
          <a:p>
            <a:pPr fontAlgn="base">
              <a:lnSpc>
                <a:spcPct val="150000"/>
              </a:lnSpc>
              <a:tabLst>
                <a:tab pos="3371850" algn="l"/>
              </a:tabLst>
            </a:pPr>
            <a:endParaRPr lang="en-US" sz="1100" dirty="0" smtClean="0">
              <a:latin typeface="Garamond" panose="02020404030301010803" pitchFamily="18" charset="0"/>
            </a:endParaRPr>
          </a:p>
          <a:p>
            <a:pPr fontAlgn="base">
              <a:lnSpc>
                <a:spcPct val="150000"/>
              </a:lnSpc>
              <a:tabLst>
                <a:tab pos="3371850" algn="l"/>
              </a:tabLst>
            </a:pPr>
            <a:r>
              <a:rPr lang="en-US" sz="1100" dirty="0" smtClean="0">
                <a:latin typeface="Garamond" panose="02020404030301010803" pitchFamily="18" charset="0"/>
              </a:rPr>
              <a:t>Realisation </a:t>
            </a:r>
            <a:r>
              <a:rPr lang="en-US" sz="1100" dirty="0">
                <a:latin typeface="Garamond" panose="02020404030301010803" pitchFamily="18" charset="0"/>
              </a:rPr>
              <a:t>of </a:t>
            </a:r>
            <a:r>
              <a:rPr lang="en-US" sz="1100" dirty="0" smtClean="0">
                <a:latin typeface="Garamond" panose="02020404030301010803" pitchFamily="18" charset="0"/>
              </a:rPr>
              <a:t>the Strategy </a:t>
            </a:r>
            <a:r>
              <a:rPr lang="en-US" sz="1100" dirty="0">
                <a:latin typeface="Garamond" panose="02020404030301010803" pitchFamily="18" charset="0"/>
              </a:rPr>
              <a:t>will also critically depend on the following: </a:t>
            </a:r>
            <a:endParaRPr lang="en-US" sz="1100" dirty="0" smtClean="0">
              <a:latin typeface="Garamond" panose="02020404030301010803" pitchFamily="18" charset="0"/>
            </a:endParaRPr>
          </a:p>
          <a:p>
            <a:pPr marL="171450" indent="-171450" fontAlgn="base">
              <a:lnSpc>
                <a:spcPct val="150000"/>
              </a:lnSpc>
              <a:buFont typeface="Arial" panose="020B0604020202020204" pitchFamily="34" charset="0"/>
              <a:buChar char="•"/>
              <a:tabLst>
                <a:tab pos="3371850" algn="l"/>
              </a:tabLst>
            </a:pPr>
            <a:r>
              <a:rPr lang="en-US" sz="1100" dirty="0" smtClean="0">
                <a:latin typeface="Garamond" panose="02020404030301010803" pitchFamily="18" charset="0"/>
              </a:rPr>
              <a:t>Successful </a:t>
            </a:r>
            <a:r>
              <a:rPr lang="en-US" sz="1100" dirty="0">
                <a:latin typeface="Garamond" panose="02020404030301010803" pitchFamily="18" charset="0"/>
              </a:rPr>
              <a:t>completion of </a:t>
            </a:r>
            <a:r>
              <a:rPr lang="en-US" sz="1100" dirty="0" smtClean="0">
                <a:latin typeface="Garamond" panose="02020404030301010803" pitchFamily="18" charset="0"/>
              </a:rPr>
              <a:t>the </a:t>
            </a:r>
            <a:r>
              <a:rPr lang="en-US" sz="1100" dirty="0">
                <a:latin typeface="Garamond" panose="02020404030301010803" pitchFamily="18" charset="0"/>
              </a:rPr>
              <a:t>current Staff Monitored Programme (SMP) with the IMF which will be reviewed </a:t>
            </a:r>
            <a:r>
              <a:rPr lang="en-US" sz="1100" dirty="0" smtClean="0">
                <a:latin typeface="Garamond" panose="02020404030301010803" pitchFamily="18" charset="0"/>
              </a:rPr>
              <a:t>in </a:t>
            </a:r>
            <a:r>
              <a:rPr lang="en-US" sz="1100" dirty="0">
                <a:latin typeface="Garamond" panose="02020404030301010803" pitchFamily="18" charset="0"/>
              </a:rPr>
              <a:t>February 2016</a:t>
            </a:r>
            <a:r>
              <a:rPr lang="en-US" sz="1100" dirty="0" smtClean="0">
                <a:latin typeface="Garamond" panose="02020404030301010803" pitchFamily="18" charset="0"/>
              </a:rPr>
              <a:t>;</a:t>
            </a:r>
            <a:endParaRPr lang="en-ZW" sz="1100" dirty="0" smtClean="0">
              <a:latin typeface="Garamond" panose="02020404030301010803" pitchFamily="18" charset="0"/>
            </a:endParaRPr>
          </a:p>
          <a:p>
            <a:pPr marL="171450" lvl="1" indent="-171450" fontAlgn="base">
              <a:lnSpc>
                <a:spcPct val="150000"/>
              </a:lnSpc>
              <a:buFont typeface="Arial" panose="020B0604020202020204" pitchFamily="34" charset="0"/>
              <a:buChar char="•"/>
              <a:tabLst>
                <a:tab pos="3371850" algn="l"/>
              </a:tabLst>
            </a:pPr>
            <a:r>
              <a:rPr lang="en-US" sz="1100" dirty="0">
                <a:latin typeface="Garamond" panose="02020404030301010803" pitchFamily="18" charset="0"/>
              </a:rPr>
              <a:t>Engagement of the Paris Club and other Bilateral Creditors for debt resolution, on the strength of </a:t>
            </a:r>
            <a:r>
              <a:rPr lang="en-US" sz="1100" dirty="0" smtClean="0">
                <a:latin typeface="Garamond" panose="02020404030301010803" pitchFamily="18" charset="0"/>
              </a:rPr>
              <a:t>the </a:t>
            </a:r>
            <a:r>
              <a:rPr lang="en-US" sz="1100" dirty="0">
                <a:latin typeface="Garamond" panose="02020404030301010803" pitchFamily="18" charset="0"/>
              </a:rPr>
              <a:t>Staff Monitored </a:t>
            </a:r>
            <a:r>
              <a:rPr lang="en-US" sz="1100" dirty="0" smtClean="0">
                <a:latin typeface="Garamond" panose="02020404030301010803" pitchFamily="18" charset="0"/>
              </a:rPr>
              <a:t>Programme Performance.</a:t>
            </a:r>
          </a:p>
          <a:p>
            <a:pPr marL="0" lvl="1" fontAlgn="base">
              <a:lnSpc>
                <a:spcPct val="150000"/>
              </a:lnSpc>
              <a:tabLst>
                <a:tab pos="514350" algn="l"/>
              </a:tabLst>
            </a:pPr>
            <a:endParaRPr lang="en-ZW" sz="1100" dirty="0">
              <a:latin typeface="Garamond" panose="02020404030301010803" pitchFamily="18" charset="0"/>
            </a:endParaRPr>
          </a:p>
          <a:p>
            <a:pPr marL="0" lvl="1" fontAlgn="base">
              <a:lnSpc>
                <a:spcPct val="150000"/>
              </a:lnSpc>
              <a:tabLst>
                <a:tab pos="514350" algn="l"/>
              </a:tabLst>
            </a:pPr>
            <a:endParaRPr lang="en-ZW" sz="1100" dirty="0">
              <a:latin typeface="Garamond" panose="02020404030301010803" pitchFamily="18" charset="0"/>
            </a:endParaRPr>
          </a:p>
          <a:p>
            <a:pPr marL="0" lvl="1" fontAlgn="base">
              <a:lnSpc>
                <a:spcPct val="150000"/>
              </a:lnSpc>
              <a:tabLst>
                <a:tab pos="514350" algn="l"/>
              </a:tabLst>
            </a:pPr>
            <a:endParaRPr lang="en-ZW" sz="1100" dirty="0">
              <a:latin typeface="Garamond" panose="02020404030301010803" pitchFamily="18" charset="0"/>
            </a:endParaRPr>
          </a:p>
          <a:p>
            <a:pPr marL="0" lvl="1" fontAlgn="base">
              <a:lnSpc>
                <a:spcPct val="150000"/>
              </a:lnSpc>
              <a:tabLst>
                <a:tab pos="514350" algn="l"/>
              </a:tabLst>
            </a:pPr>
            <a:endParaRPr lang="en-ZW" sz="1100" dirty="0">
              <a:latin typeface="Garamond" panose="02020404030301010803" pitchFamily="18" charset="0"/>
            </a:endParaRPr>
          </a:p>
          <a:p>
            <a:pPr>
              <a:lnSpc>
                <a:spcPct val="150000"/>
              </a:lnSpc>
            </a:pPr>
            <a:endParaRPr lang="en-ZW" sz="1100" dirty="0" smtClean="0">
              <a:latin typeface="Garamond" panose="02020404030301010803" pitchFamily="18" charset="0"/>
            </a:endParaRPr>
          </a:p>
          <a:p>
            <a:pPr>
              <a:lnSpc>
                <a:spcPct val="150000"/>
              </a:lnSpc>
            </a:pPr>
            <a:endParaRPr lang="en-ZW" sz="1100" dirty="0">
              <a:latin typeface="Garamond" panose="02020404030301010803" pitchFamily="18" charset="0"/>
            </a:endParaRPr>
          </a:p>
          <a:p>
            <a:pPr>
              <a:lnSpc>
                <a:spcPct val="150000"/>
              </a:lnSpc>
            </a:pPr>
            <a:endParaRPr lang="en-ZW" sz="1100" dirty="0" smtClean="0">
              <a:latin typeface="Garamond" panose="02020404030301010803" pitchFamily="18" charset="0"/>
            </a:endParaRPr>
          </a:p>
          <a:p>
            <a:pPr>
              <a:lnSpc>
                <a:spcPct val="150000"/>
              </a:lnSpc>
            </a:pPr>
            <a:endParaRPr lang="en-ZW" sz="1100" dirty="0">
              <a:latin typeface="Garamond" panose="02020404030301010803" pitchFamily="18" charset="0"/>
            </a:endParaRPr>
          </a:p>
          <a:p>
            <a:pPr>
              <a:lnSpc>
                <a:spcPct val="150000"/>
              </a:lnSpc>
            </a:pPr>
            <a:endParaRPr lang="en-ZW" sz="1100" dirty="0" smtClean="0">
              <a:latin typeface="Garamond" panose="02020404030301010803" pitchFamily="18" charset="0"/>
            </a:endParaRPr>
          </a:p>
          <a:p>
            <a:pPr>
              <a:lnSpc>
                <a:spcPct val="150000"/>
              </a:lnSpc>
            </a:pPr>
            <a:endParaRPr lang="en-ZW" sz="1100" dirty="0">
              <a:latin typeface="Garamond" panose="02020404030301010803" pitchFamily="18" charset="0"/>
            </a:endParaRPr>
          </a:p>
          <a:p>
            <a:pPr>
              <a:lnSpc>
                <a:spcPct val="150000"/>
              </a:lnSpc>
            </a:pPr>
            <a:endParaRPr lang="en-ZW" sz="1100" dirty="0">
              <a:latin typeface="Garamond" panose="02020404030301010803" pitchFamily="18" charset="0"/>
            </a:endParaRPr>
          </a:p>
        </p:txBody>
      </p:sp>
      <p:sp>
        <p:nvSpPr>
          <p:cNvPr id="5" name="Rectangle 18"/>
          <p:cNvSpPr>
            <a:spLocks noChangeArrowheads="1"/>
          </p:cNvSpPr>
          <p:nvPr>
            <p:custDataLst>
              <p:tags r:id="rId1"/>
            </p:custDataLst>
          </p:nvPr>
        </p:nvSpPr>
        <p:spPr bwMode="gray">
          <a:xfrm>
            <a:off x="241151" y="641866"/>
            <a:ext cx="8489951" cy="369332"/>
          </a:xfrm>
          <a:prstGeom prst="rect">
            <a:avLst/>
          </a:prstGeom>
          <a:solidFill>
            <a:srgbClr val="008000"/>
          </a:soli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spcBef>
                <a:spcPct val="0"/>
              </a:spcBef>
              <a:spcAft>
                <a:spcPct val="0"/>
              </a:spcAft>
            </a:pPr>
            <a:r>
              <a:rPr lang="en-ZW" sz="2400" dirty="0">
                <a:solidFill>
                  <a:schemeClr val="bg1"/>
                </a:solidFill>
                <a:latin typeface="Garamond" panose="02020404030301010803" pitchFamily="18" charset="0"/>
              </a:rPr>
              <a:t>Arrears clearance</a:t>
            </a:r>
            <a:endParaRPr lang="en-US" sz="2400" dirty="0">
              <a:solidFill>
                <a:schemeClr val="bg1"/>
              </a:solidFill>
              <a:latin typeface="Garamond" panose="02020404030301010803" pitchFamily="18" charset="0"/>
            </a:endParaRPr>
          </a:p>
        </p:txBody>
      </p:sp>
      <p:pic>
        <p:nvPicPr>
          <p:cNvPr id="6" name="Picture 4" descr="C:\Users\ppp\Desktop\1.jpg"/>
          <p:cNvPicPr>
            <a:picLocks noChangeAspect="1" noChangeArrowheads="1"/>
          </p:cNvPicPr>
          <p:nvPr/>
        </p:nvPicPr>
        <p:blipFill>
          <a:blip r:embed="rId3" cstate="print"/>
          <a:srcRect/>
          <a:stretch>
            <a:fillRect/>
          </a:stretch>
        </p:blipFill>
        <p:spPr bwMode="auto">
          <a:xfrm>
            <a:off x="6248400" y="2362200"/>
            <a:ext cx="2594208" cy="2565004"/>
          </a:xfrm>
          <a:prstGeom prst="rect">
            <a:avLst/>
          </a:prstGeom>
          <a:noFill/>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943600"/>
            <a:ext cx="9144000" cy="793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73269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946" y="1066800"/>
            <a:ext cx="8718551" cy="5509200"/>
          </a:xfrm>
          <a:prstGeom prst="rect">
            <a:avLst/>
          </a:prstGeom>
          <a:noFill/>
        </p:spPr>
        <p:txBody>
          <a:bodyPr wrap="square" lIns="0" rIns="0" rtlCol="0">
            <a:spAutoFit/>
          </a:bodyPr>
          <a:lstStyle/>
          <a:p>
            <a:pPr marL="0" lvl="1" fontAlgn="base">
              <a:tabLst>
                <a:tab pos="514350" algn="l"/>
              </a:tabLst>
            </a:pPr>
            <a:r>
              <a:rPr lang="en-ZW" sz="1100" dirty="0" smtClean="0">
                <a:latin typeface="Garamond" panose="02020404030301010803" pitchFamily="18" charset="0"/>
              </a:rPr>
              <a:t>The </a:t>
            </a:r>
            <a:r>
              <a:rPr lang="en-US" sz="1100" dirty="0" smtClean="0">
                <a:latin typeface="Garamond" panose="02020404030301010803" pitchFamily="18" charset="0"/>
              </a:rPr>
              <a:t>global economic growth remains moderate, and is projected at 3.1% in 2015, as compared to 3.4% in 2014. In 2016 global growth is projected to rise marginally to 3.6% driven by accommodative monetary policies in advanced economies. Sub-Saharan Africa is projected to grow by 4.3% in 2016. </a:t>
            </a:r>
          </a:p>
          <a:p>
            <a:pPr marL="0" lvl="1" fontAlgn="base">
              <a:tabLst>
                <a:tab pos="514350" algn="l"/>
              </a:tabLst>
            </a:pPr>
            <a:endParaRPr lang="en-US" sz="1100" dirty="0">
              <a:latin typeface="Garamond" panose="02020404030301010803" pitchFamily="18" charset="0"/>
            </a:endParaRPr>
          </a:p>
          <a:p>
            <a:pPr marL="0" lvl="1" fontAlgn="base">
              <a:tabLst>
                <a:tab pos="514350" algn="l"/>
              </a:tabLst>
            </a:pPr>
            <a:r>
              <a:rPr lang="en-US" sz="1100" dirty="0" smtClean="0">
                <a:latin typeface="Garamond" panose="02020404030301010803" pitchFamily="18" charset="0"/>
              </a:rPr>
              <a:t>In 2016, Zimbabwe’s GDP growth is projected to rebound to 2.7% mainly on account of mining, tourism, construction and the financial sector.</a:t>
            </a:r>
          </a:p>
          <a:p>
            <a:pPr marL="0" lvl="1" fontAlgn="base">
              <a:tabLst>
                <a:tab pos="514350" algn="l"/>
              </a:tabLst>
            </a:pPr>
            <a:endParaRPr lang="en-ZW" sz="1100" dirty="0" smtClean="0">
              <a:latin typeface="Garamond" panose="02020404030301010803" pitchFamily="18" charset="0"/>
            </a:endParaRPr>
          </a:p>
          <a:p>
            <a:pPr marL="0" lvl="1" fontAlgn="base">
              <a:tabLst>
                <a:tab pos="514350" algn="l"/>
              </a:tabLst>
            </a:pPr>
            <a:r>
              <a:rPr lang="en-ZW" sz="1100" b="1" dirty="0" smtClean="0">
                <a:solidFill>
                  <a:prstClr val="black"/>
                </a:solidFill>
                <a:latin typeface="Garamond" panose="02020404030301010803" pitchFamily="18" charset="0"/>
              </a:rPr>
              <a:t>Commodity </a:t>
            </a:r>
            <a:r>
              <a:rPr lang="en-ZW" sz="1100" b="1" dirty="0">
                <a:solidFill>
                  <a:prstClr val="black"/>
                </a:solidFill>
                <a:latin typeface="Garamond" panose="02020404030301010803" pitchFamily="18" charset="0"/>
              </a:rPr>
              <a:t>prices</a:t>
            </a:r>
            <a:endParaRPr lang="en-ZW" sz="1100" dirty="0">
              <a:solidFill>
                <a:prstClr val="black"/>
              </a:solidFill>
              <a:latin typeface="Garamond" panose="02020404030301010803" pitchFamily="18" charset="0"/>
            </a:endParaRPr>
          </a:p>
          <a:p>
            <a:pPr marL="0" lvl="1" fontAlgn="base">
              <a:tabLst>
                <a:tab pos="514350" algn="l"/>
              </a:tabLst>
            </a:pPr>
            <a:r>
              <a:rPr lang="en-US" sz="1100" dirty="0" smtClean="0">
                <a:solidFill>
                  <a:prstClr val="black"/>
                </a:solidFill>
                <a:latin typeface="Garamond" panose="02020404030301010803" pitchFamily="18" charset="0"/>
              </a:rPr>
              <a:t>Commodity </a:t>
            </a:r>
            <a:r>
              <a:rPr lang="en-US" sz="1100" dirty="0">
                <a:solidFill>
                  <a:prstClr val="black"/>
                </a:solidFill>
                <a:latin typeface="Garamond" panose="02020404030301010803" pitchFamily="18" charset="0"/>
              </a:rPr>
              <a:t>prices are projected to rebound marginally with exception of gold and crude oil whose prices are </a:t>
            </a:r>
            <a:r>
              <a:rPr lang="en-US" sz="1100" dirty="0" smtClean="0">
                <a:solidFill>
                  <a:prstClr val="black"/>
                </a:solidFill>
                <a:latin typeface="Garamond" panose="02020404030301010803" pitchFamily="18" charset="0"/>
              </a:rPr>
              <a:t>projected </a:t>
            </a:r>
            <a:r>
              <a:rPr lang="en-US" sz="1100" dirty="0">
                <a:solidFill>
                  <a:prstClr val="black"/>
                </a:solidFill>
                <a:latin typeface="Garamond" panose="02020404030301010803" pitchFamily="18" charset="0"/>
              </a:rPr>
              <a:t>to </a:t>
            </a:r>
            <a:r>
              <a:rPr lang="en-US" sz="1100" dirty="0" smtClean="0">
                <a:solidFill>
                  <a:prstClr val="black"/>
                </a:solidFill>
                <a:latin typeface="Garamond" panose="02020404030301010803" pitchFamily="18" charset="0"/>
              </a:rPr>
              <a:t>continue </a:t>
            </a:r>
            <a:r>
              <a:rPr lang="en-US" sz="1100" dirty="0">
                <a:solidFill>
                  <a:prstClr val="black"/>
                </a:solidFill>
                <a:latin typeface="Garamond" panose="02020404030301010803" pitchFamily="18" charset="0"/>
              </a:rPr>
              <a:t>to decline. </a:t>
            </a:r>
          </a:p>
          <a:p>
            <a:pPr marL="0" lvl="1" fontAlgn="base">
              <a:tabLst>
                <a:tab pos="514350" algn="l"/>
              </a:tabLst>
            </a:pPr>
            <a:r>
              <a:rPr lang="en-US" sz="1100" dirty="0">
                <a:solidFill>
                  <a:prstClr val="black"/>
                </a:solidFill>
                <a:latin typeface="Garamond" panose="02020404030301010803" pitchFamily="18" charset="0"/>
              </a:rPr>
              <a:t>Zimbabwe is expected to benefit from low oil prices, a development which is expected to temporarily ease the import </a:t>
            </a:r>
            <a:r>
              <a:rPr lang="en-US" sz="1100" dirty="0" smtClean="0">
                <a:solidFill>
                  <a:prstClr val="black"/>
                </a:solidFill>
                <a:latin typeface="Garamond" panose="02020404030301010803" pitchFamily="18" charset="0"/>
              </a:rPr>
              <a:t>bill </a:t>
            </a:r>
            <a:r>
              <a:rPr lang="en-US" sz="1100" dirty="0">
                <a:solidFill>
                  <a:prstClr val="black"/>
                </a:solidFill>
                <a:latin typeface="Garamond" panose="02020404030301010803" pitchFamily="18" charset="0"/>
              </a:rPr>
              <a:t>and costs to industry. </a:t>
            </a:r>
          </a:p>
          <a:p>
            <a:pPr marL="0" lvl="1" fontAlgn="base">
              <a:tabLst>
                <a:tab pos="514350" algn="l"/>
              </a:tabLst>
            </a:pPr>
            <a:endParaRPr lang="en-US" sz="1100" dirty="0" smtClean="0">
              <a:solidFill>
                <a:prstClr val="black"/>
              </a:solidFill>
              <a:latin typeface="Garamond" panose="02020404030301010803" pitchFamily="18" charset="0"/>
            </a:endParaRPr>
          </a:p>
          <a:p>
            <a:pPr marL="0" lvl="1" fontAlgn="base">
              <a:tabLst>
                <a:tab pos="514350" algn="l"/>
              </a:tabLst>
            </a:pPr>
            <a:r>
              <a:rPr lang="en-US" sz="1100" dirty="0" smtClean="0">
                <a:solidFill>
                  <a:prstClr val="black"/>
                </a:solidFill>
                <a:latin typeface="Garamond" panose="02020404030301010803" pitchFamily="18" charset="0"/>
              </a:rPr>
              <a:t>This </a:t>
            </a:r>
            <a:r>
              <a:rPr lang="en-US" sz="1100" dirty="0">
                <a:solidFill>
                  <a:prstClr val="black"/>
                </a:solidFill>
                <a:latin typeface="Garamond" panose="02020404030301010803" pitchFamily="18" charset="0"/>
              </a:rPr>
              <a:t>is summarised in the table below:</a:t>
            </a:r>
          </a:p>
          <a:p>
            <a:pPr marL="0" lvl="1" fontAlgn="base">
              <a:tabLst>
                <a:tab pos="514350" algn="l"/>
              </a:tabLst>
            </a:pPr>
            <a:endParaRPr lang="en-ZW" sz="1100" dirty="0">
              <a:latin typeface="Garamond" panose="02020404030301010803" pitchFamily="18" charset="0"/>
            </a:endParaRPr>
          </a:p>
          <a:p>
            <a:pPr marL="0" lvl="1" fontAlgn="base">
              <a:tabLst>
                <a:tab pos="514350" algn="l"/>
              </a:tabLst>
            </a:pPr>
            <a:endParaRPr lang="en-ZW" sz="1100" dirty="0" smtClean="0">
              <a:latin typeface="Garamond" panose="02020404030301010803" pitchFamily="18" charset="0"/>
            </a:endParaRPr>
          </a:p>
          <a:p>
            <a:pPr marL="0" lvl="1" fontAlgn="base">
              <a:tabLst>
                <a:tab pos="514350" algn="l"/>
              </a:tabLst>
            </a:pPr>
            <a:endParaRPr lang="en-ZW" sz="1100" dirty="0">
              <a:latin typeface="Garamond" panose="02020404030301010803" pitchFamily="18" charset="0"/>
            </a:endParaRPr>
          </a:p>
          <a:p>
            <a:pPr marL="0" lvl="1" fontAlgn="base">
              <a:tabLst>
                <a:tab pos="514350" algn="l"/>
              </a:tabLst>
            </a:pPr>
            <a:endParaRPr lang="en-ZW" sz="1100" dirty="0" smtClean="0">
              <a:latin typeface="Garamond" panose="02020404030301010803" pitchFamily="18" charset="0"/>
            </a:endParaRPr>
          </a:p>
          <a:p>
            <a:pPr marL="0" lvl="1" fontAlgn="base">
              <a:tabLst>
                <a:tab pos="514350" algn="l"/>
              </a:tabLst>
            </a:pPr>
            <a:endParaRPr lang="en-ZW" sz="1100" dirty="0" smtClean="0">
              <a:latin typeface="Garamond" panose="02020404030301010803" pitchFamily="18" charset="0"/>
            </a:endParaRPr>
          </a:p>
          <a:p>
            <a:pPr marL="0" lvl="1" fontAlgn="base">
              <a:tabLst>
                <a:tab pos="514350" algn="l"/>
              </a:tabLst>
            </a:pPr>
            <a:endParaRPr lang="en-ZW" sz="1100" dirty="0">
              <a:latin typeface="Garamond" panose="02020404030301010803" pitchFamily="18" charset="0"/>
            </a:endParaRPr>
          </a:p>
          <a:p>
            <a:pPr marL="0" lvl="1" fontAlgn="base">
              <a:tabLst>
                <a:tab pos="514350" algn="l"/>
              </a:tabLst>
            </a:pPr>
            <a:endParaRPr lang="en-ZW" sz="1100" dirty="0" smtClean="0">
              <a:latin typeface="Garamond" panose="02020404030301010803" pitchFamily="18" charset="0"/>
            </a:endParaRPr>
          </a:p>
          <a:p>
            <a:pPr marL="0" lvl="1" fontAlgn="base">
              <a:tabLst>
                <a:tab pos="514350" algn="l"/>
              </a:tabLst>
            </a:pPr>
            <a:endParaRPr lang="en-ZW" sz="1100" dirty="0">
              <a:latin typeface="Garamond" panose="02020404030301010803" pitchFamily="18" charset="0"/>
            </a:endParaRPr>
          </a:p>
          <a:p>
            <a:pPr marL="0" lvl="1" fontAlgn="base">
              <a:tabLst>
                <a:tab pos="514350" algn="l"/>
              </a:tabLst>
            </a:pPr>
            <a:endParaRPr lang="en-ZW" sz="1100" dirty="0" smtClean="0">
              <a:latin typeface="Garamond" panose="02020404030301010803" pitchFamily="18" charset="0"/>
            </a:endParaRPr>
          </a:p>
          <a:p>
            <a:pPr marL="0" lvl="1" fontAlgn="base">
              <a:tabLst>
                <a:tab pos="514350" algn="l"/>
              </a:tabLst>
            </a:pPr>
            <a:endParaRPr lang="en-ZW" sz="1100" dirty="0">
              <a:latin typeface="Garamond" panose="02020404030301010803" pitchFamily="18" charset="0"/>
            </a:endParaRPr>
          </a:p>
          <a:p>
            <a:pPr marL="0" lvl="1" fontAlgn="base">
              <a:tabLst>
                <a:tab pos="514350" algn="l"/>
              </a:tabLst>
            </a:pPr>
            <a:endParaRPr lang="en-ZW" sz="1100" dirty="0" smtClean="0">
              <a:latin typeface="Garamond" panose="02020404030301010803" pitchFamily="18" charset="0"/>
            </a:endParaRPr>
          </a:p>
          <a:p>
            <a:pPr marL="0" lvl="1" fontAlgn="base">
              <a:tabLst>
                <a:tab pos="514350" algn="l"/>
              </a:tabLst>
            </a:pPr>
            <a:endParaRPr lang="en-ZW" sz="1100" dirty="0">
              <a:latin typeface="Garamond" panose="02020404030301010803" pitchFamily="18" charset="0"/>
            </a:endParaRPr>
          </a:p>
          <a:p>
            <a:pPr marL="0" lvl="1" fontAlgn="base">
              <a:tabLst>
                <a:tab pos="514350" algn="l"/>
              </a:tabLst>
            </a:pPr>
            <a:endParaRPr lang="en-ZW" sz="1100" dirty="0">
              <a:latin typeface="Garamond" panose="02020404030301010803" pitchFamily="18" charset="0"/>
            </a:endParaRPr>
          </a:p>
          <a:p>
            <a:pPr marL="0" lvl="1" fontAlgn="base">
              <a:tabLst>
                <a:tab pos="514350" algn="l"/>
              </a:tabLst>
            </a:pPr>
            <a:endParaRPr lang="en-ZW" sz="1100" dirty="0">
              <a:latin typeface="Garamond" panose="02020404030301010803" pitchFamily="18" charset="0"/>
            </a:endParaRPr>
          </a:p>
          <a:p>
            <a:pPr marL="0" lvl="1" fontAlgn="base">
              <a:tabLst>
                <a:tab pos="514350" algn="l"/>
              </a:tabLst>
            </a:pPr>
            <a:endParaRPr lang="en-ZW" sz="1100" dirty="0">
              <a:latin typeface="Garamond" panose="02020404030301010803" pitchFamily="18" charset="0"/>
            </a:endParaRPr>
          </a:p>
          <a:p>
            <a:pPr marL="0" lvl="1" fontAlgn="base">
              <a:tabLst>
                <a:tab pos="514350" algn="l"/>
              </a:tabLst>
            </a:pPr>
            <a:endParaRPr lang="en-ZW" sz="1100" dirty="0">
              <a:latin typeface="Garamond" panose="02020404030301010803" pitchFamily="18" charset="0"/>
            </a:endParaRPr>
          </a:p>
          <a:p>
            <a:endParaRPr lang="en-ZW" sz="1100" dirty="0" smtClean="0">
              <a:latin typeface="Garamond" panose="02020404030301010803" pitchFamily="18" charset="0"/>
            </a:endParaRPr>
          </a:p>
          <a:p>
            <a:endParaRPr lang="en-ZW" sz="1100" dirty="0">
              <a:latin typeface="Garamond" panose="02020404030301010803" pitchFamily="18" charset="0"/>
            </a:endParaRPr>
          </a:p>
          <a:p>
            <a:endParaRPr lang="en-ZW" sz="1100" dirty="0" smtClean="0">
              <a:latin typeface="Garamond" panose="02020404030301010803" pitchFamily="18" charset="0"/>
            </a:endParaRPr>
          </a:p>
          <a:p>
            <a:endParaRPr lang="en-ZW" sz="1100" dirty="0">
              <a:latin typeface="Garamond" panose="02020404030301010803" pitchFamily="18" charset="0"/>
            </a:endParaRPr>
          </a:p>
          <a:p>
            <a:endParaRPr lang="en-ZW" sz="1100" dirty="0">
              <a:latin typeface="Garamond" panose="02020404030301010803" pitchFamily="18" charset="0"/>
            </a:endParaRPr>
          </a:p>
        </p:txBody>
      </p:sp>
      <p:sp>
        <p:nvSpPr>
          <p:cNvPr id="6" name="Rectangle 18"/>
          <p:cNvSpPr>
            <a:spLocks noChangeArrowheads="1"/>
          </p:cNvSpPr>
          <p:nvPr>
            <p:custDataLst>
              <p:tags r:id="rId1"/>
            </p:custDataLst>
          </p:nvPr>
        </p:nvSpPr>
        <p:spPr bwMode="gray">
          <a:xfrm>
            <a:off x="273049" y="533400"/>
            <a:ext cx="8489951" cy="369332"/>
          </a:xfrm>
          <a:prstGeom prst="rect">
            <a:avLst/>
          </a:prstGeom>
          <a:solidFill>
            <a:srgbClr val="008000"/>
          </a:soli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spcBef>
                <a:spcPct val="0"/>
              </a:spcBef>
              <a:spcAft>
                <a:spcPct val="0"/>
              </a:spcAft>
            </a:pPr>
            <a:r>
              <a:rPr lang="en-ZW" sz="2400" dirty="0">
                <a:solidFill>
                  <a:schemeClr val="bg1"/>
                </a:solidFill>
                <a:latin typeface="Garamond" panose="02020404030301010803" pitchFamily="18" charset="0"/>
              </a:rPr>
              <a:t>Economic overview</a:t>
            </a:r>
            <a:endParaRPr lang="en-US" sz="2400" dirty="0">
              <a:solidFill>
                <a:schemeClr val="bg1"/>
              </a:solidFill>
              <a:latin typeface="Garamond" panose="02020404030301010803"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423875873"/>
              </p:ext>
            </p:extLst>
          </p:nvPr>
        </p:nvGraphicFramePr>
        <p:xfrm>
          <a:off x="457200" y="3048000"/>
          <a:ext cx="5034280" cy="3036316"/>
        </p:xfrm>
        <a:graphic>
          <a:graphicData uri="http://schemas.openxmlformats.org/drawingml/2006/table">
            <a:tbl>
              <a:tblPr firstRow="1" firstCol="1" bandRow="1">
                <a:tableStyleId>{5C22544A-7EE6-4342-B048-85BDC9FD1C3A}</a:tableStyleId>
              </a:tblPr>
              <a:tblGrid>
                <a:gridCol w="1689100"/>
                <a:gridCol w="912495"/>
                <a:gridCol w="772160"/>
                <a:gridCol w="904875"/>
                <a:gridCol w="755650"/>
              </a:tblGrid>
              <a:tr h="313055">
                <a:tc>
                  <a:txBody>
                    <a:bodyPr/>
                    <a:lstStyle/>
                    <a:p>
                      <a:pPr marL="0" marR="0" indent="0" algn="l">
                        <a:lnSpc>
                          <a:spcPct val="115000"/>
                        </a:lnSpc>
                        <a:spcBef>
                          <a:spcPts val="0"/>
                        </a:spcBef>
                        <a:spcAft>
                          <a:spcPts val="0"/>
                        </a:spcAft>
                      </a:pPr>
                      <a:r>
                        <a:rPr lang="en-US" sz="1000" dirty="0">
                          <a:effectLst/>
                        </a:rPr>
                        <a:t>Commodity</a:t>
                      </a:r>
                      <a:endParaRPr lang="en-ZW" sz="1000" dirty="0">
                        <a:solidFill>
                          <a:srgbClr val="181717"/>
                        </a:solidFill>
                        <a:effectLst/>
                        <a:latin typeface="Arial"/>
                        <a:ea typeface="Arial"/>
                      </a:endParaRPr>
                    </a:p>
                  </a:txBody>
                  <a:tcPr marL="68580" marR="68580" marT="36195" marB="0" anchor="b"/>
                </a:tc>
                <a:tc>
                  <a:txBody>
                    <a:bodyPr/>
                    <a:lstStyle/>
                    <a:p>
                      <a:pPr marL="0" marR="0" indent="0" algn="r">
                        <a:lnSpc>
                          <a:spcPct val="115000"/>
                        </a:lnSpc>
                        <a:spcBef>
                          <a:spcPts val="0"/>
                        </a:spcBef>
                        <a:spcAft>
                          <a:spcPts val="0"/>
                        </a:spcAft>
                      </a:pPr>
                      <a:r>
                        <a:rPr lang="en-US" sz="1000" dirty="0">
                          <a:effectLst/>
                        </a:rPr>
                        <a:t>Units</a:t>
                      </a:r>
                      <a:endParaRPr lang="en-ZW" sz="1000" dirty="0">
                        <a:solidFill>
                          <a:srgbClr val="181717"/>
                        </a:solidFill>
                        <a:effectLst/>
                        <a:latin typeface="Arial"/>
                        <a:ea typeface="Arial"/>
                      </a:endParaRPr>
                    </a:p>
                  </a:txBody>
                  <a:tcPr marL="68580" marR="68580" marT="36195" marB="0" anchor="b"/>
                </a:tc>
                <a:tc>
                  <a:txBody>
                    <a:bodyPr/>
                    <a:lstStyle/>
                    <a:p>
                      <a:pPr marL="0" marR="0" indent="0" algn="r">
                        <a:lnSpc>
                          <a:spcPct val="115000"/>
                        </a:lnSpc>
                        <a:spcBef>
                          <a:spcPts val="0"/>
                        </a:spcBef>
                        <a:spcAft>
                          <a:spcPts val="0"/>
                        </a:spcAft>
                      </a:pPr>
                      <a:r>
                        <a:rPr lang="en-US" sz="1000" dirty="0">
                          <a:effectLst/>
                        </a:rPr>
                        <a:t>2014</a:t>
                      </a:r>
                      <a:endParaRPr lang="en-ZW" sz="1000" dirty="0">
                        <a:solidFill>
                          <a:srgbClr val="181717"/>
                        </a:solidFill>
                        <a:effectLst/>
                        <a:latin typeface="Arial"/>
                        <a:ea typeface="Arial"/>
                      </a:endParaRPr>
                    </a:p>
                  </a:txBody>
                  <a:tcPr marL="68580" marR="68580" marT="36195" marB="0" anchor="b"/>
                </a:tc>
                <a:tc>
                  <a:txBody>
                    <a:bodyPr/>
                    <a:lstStyle/>
                    <a:p>
                      <a:pPr marL="0" marR="0" indent="0" algn="r">
                        <a:lnSpc>
                          <a:spcPct val="159000"/>
                        </a:lnSpc>
                        <a:spcBef>
                          <a:spcPts val="0"/>
                        </a:spcBef>
                        <a:spcAft>
                          <a:spcPts val="0"/>
                        </a:spcAft>
                      </a:pPr>
                      <a:r>
                        <a:rPr lang="en-US" sz="1000" dirty="0">
                          <a:effectLst/>
                        </a:rPr>
                        <a:t>2015 </a:t>
                      </a:r>
                      <a:endParaRPr lang="en-ZW" sz="1000" dirty="0">
                        <a:effectLst/>
                      </a:endParaRPr>
                    </a:p>
                    <a:p>
                      <a:pPr marL="66040" marR="0" indent="0" algn="r">
                        <a:lnSpc>
                          <a:spcPct val="115000"/>
                        </a:lnSpc>
                        <a:spcBef>
                          <a:spcPts val="0"/>
                        </a:spcBef>
                        <a:spcAft>
                          <a:spcPts val="0"/>
                        </a:spcAft>
                      </a:pPr>
                      <a:r>
                        <a:rPr lang="en-US" sz="1000" dirty="0">
                          <a:effectLst/>
                        </a:rPr>
                        <a:t>Forecast</a:t>
                      </a:r>
                      <a:endParaRPr lang="en-ZW" sz="1000" dirty="0">
                        <a:solidFill>
                          <a:srgbClr val="181717"/>
                        </a:solidFill>
                        <a:effectLst/>
                        <a:latin typeface="Arial"/>
                        <a:ea typeface="Arial"/>
                      </a:endParaRPr>
                    </a:p>
                  </a:txBody>
                  <a:tcPr marL="68580" marR="68580" marT="36195" marB="0" anchor="b"/>
                </a:tc>
                <a:tc>
                  <a:txBody>
                    <a:bodyPr/>
                    <a:lstStyle/>
                    <a:p>
                      <a:pPr marL="0" marR="0" indent="0" algn="r">
                        <a:lnSpc>
                          <a:spcPct val="115000"/>
                        </a:lnSpc>
                        <a:spcBef>
                          <a:spcPts val="0"/>
                        </a:spcBef>
                        <a:spcAft>
                          <a:spcPts val="0"/>
                        </a:spcAft>
                      </a:pPr>
                      <a:r>
                        <a:rPr lang="en-US" sz="1000" dirty="0">
                          <a:effectLst/>
                        </a:rPr>
                        <a:t>2016 </a:t>
                      </a:r>
                      <a:endParaRPr lang="en-ZW" sz="1000" dirty="0">
                        <a:solidFill>
                          <a:srgbClr val="181717"/>
                        </a:solidFill>
                        <a:effectLst/>
                        <a:latin typeface="Arial"/>
                        <a:ea typeface="Arial"/>
                      </a:endParaRPr>
                    </a:p>
                  </a:txBody>
                  <a:tcPr marL="68580" marR="68580" marT="36195" marB="0" anchor="b"/>
                </a:tc>
              </a:tr>
              <a:tr h="220980">
                <a:tc>
                  <a:txBody>
                    <a:bodyPr/>
                    <a:lstStyle/>
                    <a:p>
                      <a:pPr marL="0" marR="0" indent="0" algn="l">
                        <a:lnSpc>
                          <a:spcPct val="115000"/>
                        </a:lnSpc>
                        <a:spcBef>
                          <a:spcPts val="0"/>
                        </a:spcBef>
                        <a:spcAft>
                          <a:spcPts val="0"/>
                        </a:spcAft>
                      </a:pPr>
                      <a:r>
                        <a:rPr lang="en-US" sz="1050" dirty="0">
                          <a:effectLst/>
                        </a:rPr>
                        <a:t>Agriculture </a:t>
                      </a:r>
                      <a:endParaRPr lang="en-ZW" sz="1050" dirty="0">
                        <a:solidFill>
                          <a:srgbClr val="181717"/>
                        </a:solidFill>
                        <a:effectLst/>
                        <a:latin typeface="Arial"/>
                        <a:ea typeface="Arial"/>
                      </a:endParaRPr>
                    </a:p>
                  </a:txBody>
                  <a:tcPr marL="68580" marR="68580" marT="36195" marB="0"/>
                </a:tc>
                <a:tc>
                  <a:txBody>
                    <a:bodyPr/>
                    <a:lstStyle/>
                    <a:p>
                      <a:pPr marL="0" marR="0" indent="0" algn="l">
                        <a:lnSpc>
                          <a:spcPct val="115000"/>
                        </a:lnSpc>
                        <a:spcBef>
                          <a:spcPts val="0"/>
                        </a:spcBef>
                        <a:spcAft>
                          <a:spcPts val="0"/>
                        </a:spcAft>
                      </a:pPr>
                      <a:r>
                        <a:rPr lang="en-US" sz="1000" dirty="0">
                          <a:effectLst/>
                        </a:rPr>
                        <a:t> </a:t>
                      </a:r>
                      <a:endParaRPr lang="en-ZW" sz="1000" dirty="0">
                        <a:solidFill>
                          <a:srgbClr val="181717"/>
                        </a:solidFill>
                        <a:effectLst/>
                        <a:latin typeface="Arial"/>
                        <a:ea typeface="Arial"/>
                      </a:endParaRPr>
                    </a:p>
                  </a:txBody>
                  <a:tcPr marL="68580" marR="68580" marT="36195" marB="0"/>
                </a:tc>
                <a:tc>
                  <a:txBody>
                    <a:bodyPr/>
                    <a:lstStyle/>
                    <a:p>
                      <a:pPr marL="0" marR="0" indent="0" algn="l">
                        <a:lnSpc>
                          <a:spcPct val="115000"/>
                        </a:lnSpc>
                        <a:spcBef>
                          <a:spcPts val="0"/>
                        </a:spcBef>
                        <a:spcAft>
                          <a:spcPts val="0"/>
                        </a:spcAft>
                      </a:pPr>
                      <a:r>
                        <a:rPr lang="en-US" sz="1000" dirty="0">
                          <a:effectLst/>
                        </a:rPr>
                        <a:t> </a:t>
                      </a:r>
                      <a:endParaRPr lang="en-ZW" sz="1000" dirty="0">
                        <a:solidFill>
                          <a:srgbClr val="181717"/>
                        </a:solidFill>
                        <a:effectLst/>
                        <a:latin typeface="Arial"/>
                        <a:ea typeface="Arial"/>
                      </a:endParaRPr>
                    </a:p>
                  </a:txBody>
                  <a:tcPr marL="68580" marR="68580" marT="36195" marB="0"/>
                </a:tc>
                <a:tc>
                  <a:txBody>
                    <a:bodyPr/>
                    <a:lstStyle/>
                    <a:p>
                      <a:pPr marL="0" marR="0" indent="0" algn="l">
                        <a:lnSpc>
                          <a:spcPct val="115000"/>
                        </a:lnSpc>
                        <a:spcBef>
                          <a:spcPts val="0"/>
                        </a:spcBef>
                        <a:spcAft>
                          <a:spcPts val="0"/>
                        </a:spcAft>
                      </a:pPr>
                      <a:r>
                        <a:rPr lang="en-US" sz="1000" dirty="0">
                          <a:effectLst/>
                        </a:rPr>
                        <a:t> </a:t>
                      </a:r>
                      <a:endParaRPr lang="en-ZW" sz="1000" dirty="0">
                        <a:solidFill>
                          <a:srgbClr val="181717"/>
                        </a:solidFill>
                        <a:effectLst/>
                        <a:latin typeface="Arial"/>
                        <a:ea typeface="Arial"/>
                      </a:endParaRPr>
                    </a:p>
                  </a:txBody>
                  <a:tcPr marL="68580" marR="68580" marT="36195" marB="0"/>
                </a:tc>
                <a:tc>
                  <a:txBody>
                    <a:bodyPr/>
                    <a:lstStyle/>
                    <a:p>
                      <a:pPr marL="0" marR="0" indent="0" algn="l">
                        <a:lnSpc>
                          <a:spcPct val="115000"/>
                        </a:lnSpc>
                        <a:spcBef>
                          <a:spcPts val="0"/>
                        </a:spcBef>
                        <a:spcAft>
                          <a:spcPts val="0"/>
                        </a:spcAft>
                      </a:pPr>
                      <a:r>
                        <a:rPr lang="en-US" sz="1000" dirty="0">
                          <a:effectLst/>
                        </a:rPr>
                        <a:t> </a:t>
                      </a:r>
                      <a:endParaRPr lang="en-ZW" sz="1000" dirty="0">
                        <a:solidFill>
                          <a:srgbClr val="181717"/>
                        </a:solidFill>
                        <a:effectLst/>
                        <a:latin typeface="Arial"/>
                        <a:ea typeface="Arial"/>
                      </a:endParaRPr>
                    </a:p>
                  </a:txBody>
                  <a:tcPr marL="68580" marR="68580" marT="36195" marB="0"/>
                </a:tc>
              </a:tr>
              <a:tr h="220980">
                <a:tc>
                  <a:txBody>
                    <a:bodyPr/>
                    <a:lstStyle/>
                    <a:p>
                      <a:pPr marL="457200" marR="0" lvl="1" indent="0" algn="l">
                        <a:lnSpc>
                          <a:spcPct val="115000"/>
                        </a:lnSpc>
                        <a:spcBef>
                          <a:spcPts val="0"/>
                        </a:spcBef>
                        <a:spcAft>
                          <a:spcPts val="0"/>
                        </a:spcAft>
                      </a:pPr>
                      <a:r>
                        <a:rPr lang="en-US" sz="1000" dirty="0">
                          <a:effectLst/>
                        </a:rPr>
                        <a:t>Wheat</a:t>
                      </a:r>
                      <a:endParaRPr lang="en-ZW" sz="1000" dirty="0">
                        <a:solidFill>
                          <a:srgbClr val="181717"/>
                        </a:solidFill>
                        <a:effectLst/>
                        <a:latin typeface="Arial"/>
                        <a:ea typeface="Arial"/>
                      </a:endParaRPr>
                    </a:p>
                  </a:txBody>
                  <a:tcPr marL="68580" marR="68580" marT="36195" marB="0"/>
                </a:tc>
                <a:tc>
                  <a:txBody>
                    <a:bodyPr/>
                    <a:lstStyle/>
                    <a:p>
                      <a:pPr marL="0" marR="0" indent="0" algn="ctr">
                        <a:lnSpc>
                          <a:spcPct val="115000"/>
                        </a:lnSpc>
                        <a:spcBef>
                          <a:spcPts val="0"/>
                        </a:spcBef>
                        <a:spcAft>
                          <a:spcPts val="0"/>
                        </a:spcAft>
                      </a:pPr>
                      <a:r>
                        <a:rPr lang="en-US" sz="1000" dirty="0" smtClean="0">
                          <a:effectLst/>
                        </a:rPr>
                        <a:t>USD/ton</a:t>
                      </a:r>
                      <a:endParaRPr lang="en-ZW" sz="1000" dirty="0">
                        <a:solidFill>
                          <a:srgbClr val="181717"/>
                        </a:solidFill>
                        <a:effectLst/>
                        <a:latin typeface="Arial"/>
                        <a:ea typeface="Arial"/>
                      </a:endParaRPr>
                    </a:p>
                  </a:txBody>
                  <a:tcPr marL="68580" marR="68580" marT="36195" marB="0"/>
                </a:tc>
                <a:tc>
                  <a:txBody>
                    <a:bodyPr/>
                    <a:lstStyle/>
                    <a:p>
                      <a:pPr marL="0" marR="0" indent="0" algn="r">
                        <a:lnSpc>
                          <a:spcPct val="115000"/>
                        </a:lnSpc>
                        <a:spcBef>
                          <a:spcPts val="0"/>
                        </a:spcBef>
                        <a:spcAft>
                          <a:spcPts val="0"/>
                        </a:spcAft>
                      </a:pPr>
                      <a:r>
                        <a:rPr lang="en-US" sz="1000" dirty="0">
                          <a:effectLst/>
                        </a:rPr>
                        <a:t>285</a:t>
                      </a:r>
                      <a:endParaRPr lang="en-ZW" sz="1000" dirty="0">
                        <a:solidFill>
                          <a:srgbClr val="181717"/>
                        </a:solidFill>
                        <a:effectLst/>
                        <a:latin typeface="Arial"/>
                        <a:ea typeface="Arial"/>
                      </a:endParaRPr>
                    </a:p>
                  </a:txBody>
                  <a:tcPr marL="68580" marR="68580" marT="36195" marB="0"/>
                </a:tc>
                <a:tc>
                  <a:txBody>
                    <a:bodyPr/>
                    <a:lstStyle/>
                    <a:p>
                      <a:pPr marL="0" marR="0" indent="0" algn="r">
                        <a:lnSpc>
                          <a:spcPct val="115000"/>
                        </a:lnSpc>
                        <a:spcBef>
                          <a:spcPts val="0"/>
                        </a:spcBef>
                        <a:spcAft>
                          <a:spcPts val="0"/>
                        </a:spcAft>
                      </a:pPr>
                      <a:r>
                        <a:rPr lang="en-US" sz="1000" dirty="0">
                          <a:effectLst/>
                        </a:rPr>
                        <a:t>205</a:t>
                      </a:r>
                      <a:endParaRPr lang="en-ZW" sz="1000" dirty="0">
                        <a:solidFill>
                          <a:srgbClr val="181717"/>
                        </a:solidFill>
                        <a:effectLst/>
                        <a:latin typeface="Arial"/>
                        <a:ea typeface="Arial"/>
                      </a:endParaRPr>
                    </a:p>
                  </a:txBody>
                  <a:tcPr marL="68580" marR="68580" marT="36195" marB="0"/>
                </a:tc>
                <a:tc>
                  <a:txBody>
                    <a:bodyPr/>
                    <a:lstStyle/>
                    <a:p>
                      <a:pPr marL="0" marR="0" indent="0" algn="r">
                        <a:lnSpc>
                          <a:spcPct val="115000"/>
                        </a:lnSpc>
                        <a:spcBef>
                          <a:spcPts val="0"/>
                        </a:spcBef>
                        <a:spcAft>
                          <a:spcPts val="0"/>
                        </a:spcAft>
                      </a:pPr>
                      <a:r>
                        <a:rPr lang="en-US" sz="1000" dirty="0">
                          <a:effectLst/>
                        </a:rPr>
                        <a:t>211</a:t>
                      </a:r>
                      <a:endParaRPr lang="en-ZW" sz="1000" dirty="0">
                        <a:solidFill>
                          <a:srgbClr val="181717"/>
                        </a:solidFill>
                        <a:effectLst/>
                        <a:latin typeface="Arial"/>
                        <a:ea typeface="Arial"/>
                      </a:endParaRPr>
                    </a:p>
                  </a:txBody>
                  <a:tcPr marL="68580" marR="68580" marT="36195" marB="0"/>
                </a:tc>
              </a:tr>
              <a:tr h="240030">
                <a:tc>
                  <a:txBody>
                    <a:bodyPr/>
                    <a:lstStyle/>
                    <a:p>
                      <a:pPr marL="457200" marR="0" lvl="1" indent="0" algn="l">
                        <a:lnSpc>
                          <a:spcPct val="115000"/>
                        </a:lnSpc>
                        <a:spcBef>
                          <a:spcPts val="0"/>
                        </a:spcBef>
                        <a:spcAft>
                          <a:spcPts val="0"/>
                        </a:spcAft>
                      </a:pPr>
                      <a:r>
                        <a:rPr lang="en-US" sz="1000" dirty="0">
                          <a:effectLst/>
                        </a:rPr>
                        <a:t>Tobacco</a:t>
                      </a:r>
                      <a:endParaRPr lang="en-ZW" sz="1000" dirty="0">
                        <a:solidFill>
                          <a:srgbClr val="181717"/>
                        </a:solidFill>
                        <a:effectLst/>
                        <a:latin typeface="Arial"/>
                        <a:ea typeface="Arial"/>
                      </a:endParaRPr>
                    </a:p>
                  </a:txBody>
                  <a:tcPr marL="68580" marR="68580" marT="36195" marB="0"/>
                </a:tc>
                <a:tc>
                  <a:txBody>
                    <a:bodyPr/>
                    <a:lstStyle/>
                    <a:p>
                      <a:pPr marL="0" marR="0" indent="0" algn="ctr">
                        <a:lnSpc>
                          <a:spcPct val="115000"/>
                        </a:lnSpc>
                        <a:spcBef>
                          <a:spcPts val="0"/>
                        </a:spcBef>
                        <a:spcAft>
                          <a:spcPts val="0"/>
                        </a:spcAft>
                      </a:pPr>
                      <a:r>
                        <a:rPr lang="en-US" sz="1000" dirty="0" smtClean="0">
                          <a:effectLst/>
                        </a:rPr>
                        <a:t>USD/kg</a:t>
                      </a:r>
                      <a:endParaRPr lang="en-ZW" sz="1000" dirty="0">
                        <a:solidFill>
                          <a:srgbClr val="181717"/>
                        </a:solidFill>
                        <a:effectLst/>
                        <a:latin typeface="Arial"/>
                        <a:ea typeface="Arial"/>
                      </a:endParaRPr>
                    </a:p>
                  </a:txBody>
                  <a:tcPr marL="68580" marR="68580" marT="36195" marB="0"/>
                </a:tc>
                <a:tc>
                  <a:txBody>
                    <a:bodyPr/>
                    <a:lstStyle/>
                    <a:p>
                      <a:pPr marL="0" marR="0" indent="0" algn="r">
                        <a:lnSpc>
                          <a:spcPct val="115000"/>
                        </a:lnSpc>
                        <a:spcBef>
                          <a:spcPts val="0"/>
                        </a:spcBef>
                        <a:spcAft>
                          <a:spcPts val="0"/>
                        </a:spcAft>
                      </a:pPr>
                      <a:r>
                        <a:rPr lang="en-US" sz="1000" dirty="0">
                          <a:effectLst/>
                        </a:rPr>
                        <a:t>5</a:t>
                      </a:r>
                      <a:endParaRPr lang="en-ZW" sz="1000" dirty="0">
                        <a:solidFill>
                          <a:srgbClr val="181717"/>
                        </a:solidFill>
                        <a:effectLst/>
                        <a:latin typeface="Arial"/>
                        <a:ea typeface="Arial"/>
                      </a:endParaRPr>
                    </a:p>
                  </a:txBody>
                  <a:tcPr marL="68580" marR="68580" marT="36195" marB="0"/>
                </a:tc>
                <a:tc>
                  <a:txBody>
                    <a:bodyPr/>
                    <a:lstStyle/>
                    <a:p>
                      <a:pPr marL="0" marR="0" indent="0" algn="r">
                        <a:lnSpc>
                          <a:spcPct val="115000"/>
                        </a:lnSpc>
                        <a:spcBef>
                          <a:spcPts val="0"/>
                        </a:spcBef>
                        <a:spcAft>
                          <a:spcPts val="0"/>
                        </a:spcAft>
                      </a:pPr>
                      <a:r>
                        <a:rPr lang="en-US" sz="1000" dirty="0">
                          <a:effectLst/>
                        </a:rPr>
                        <a:t>5</a:t>
                      </a:r>
                      <a:endParaRPr lang="en-ZW" sz="1000" dirty="0">
                        <a:solidFill>
                          <a:srgbClr val="181717"/>
                        </a:solidFill>
                        <a:effectLst/>
                        <a:latin typeface="Arial"/>
                        <a:ea typeface="Arial"/>
                      </a:endParaRPr>
                    </a:p>
                  </a:txBody>
                  <a:tcPr marL="68580" marR="68580" marT="36195" marB="0"/>
                </a:tc>
                <a:tc>
                  <a:txBody>
                    <a:bodyPr/>
                    <a:lstStyle/>
                    <a:p>
                      <a:pPr marL="0" marR="0" indent="0" algn="r">
                        <a:lnSpc>
                          <a:spcPct val="115000"/>
                        </a:lnSpc>
                        <a:spcBef>
                          <a:spcPts val="0"/>
                        </a:spcBef>
                        <a:spcAft>
                          <a:spcPts val="0"/>
                        </a:spcAft>
                      </a:pPr>
                      <a:r>
                        <a:rPr lang="en-US" sz="1000" dirty="0">
                          <a:effectLst/>
                        </a:rPr>
                        <a:t>5</a:t>
                      </a:r>
                      <a:endParaRPr lang="en-ZW" sz="1000" dirty="0">
                        <a:solidFill>
                          <a:srgbClr val="181717"/>
                        </a:solidFill>
                        <a:effectLst/>
                        <a:latin typeface="Arial"/>
                        <a:ea typeface="Arial"/>
                      </a:endParaRPr>
                    </a:p>
                  </a:txBody>
                  <a:tcPr marL="68580" marR="68580" marT="36195" marB="0"/>
                </a:tc>
              </a:tr>
              <a:tr h="240030">
                <a:tc>
                  <a:txBody>
                    <a:bodyPr/>
                    <a:lstStyle/>
                    <a:p>
                      <a:pPr marL="457200" marR="0" lvl="1" indent="0" algn="l">
                        <a:lnSpc>
                          <a:spcPct val="115000"/>
                        </a:lnSpc>
                        <a:spcBef>
                          <a:spcPts val="0"/>
                        </a:spcBef>
                        <a:spcAft>
                          <a:spcPts val="0"/>
                        </a:spcAft>
                      </a:pPr>
                      <a:r>
                        <a:rPr lang="en-US" sz="1000" dirty="0">
                          <a:effectLst/>
                        </a:rPr>
                        <a:t>Maize</a:t>
                      </a:r>
                      <a:endParaRPr lang="en-ZW" sz="1000" dirty="0">
                        <a:solidFill>
                          <a:srgbClr val="181717"/>
                        </a:solidFill>
                        <a:effectLst/>
                        <a:latin typeface="Arial"/>
                        <a:ea typeface="Arial"/>
                      </a:endParaRPr>
                    </a:p>
                  </a:txBody>
                  <a:tcPr marL="68580" marR="68580" marT="36195" marB="0"/>
                </a:tc>
                <a:tc>
                  <a:txBody>
                    <a:bodyPr/>
                    <a:lstStyle/>
                    <a:p>
                      <a:pPr marL="0" marR="0" indent="0" algn="ctr">
                        <a:lnSpc>
                          <a:spcPct val="115000"/>
                        </a:lnSpc>
                        <a:spcBef>
                          <a:spcPts val="0"/>
                        </a:spcBef>
                        <a:spcAft>
                          <a:spcPts val="0"/>
                        </a:spcAft>
                      </a:pPr>
                      <a:r>
                        <a:rPr lang="en-US" sz="1000" dirty="0" smtClean="0">
                          <a:effectLst/>
                        </a:rPr>
                        <a:t>USD/ton</a:t>
                      </a:r>
                      <a:endParaRPr lang="en-ZW" sz="1000" dirty="0">
                        <a:solidFill>
                          <a:srgbClr val="181717"/>
                        </a:solidFill>
                        <a:effectLst/>
                        <a:latin typeface="Arial"/>
                        <a:ea typeface="Arial"/>
                      </a:endParaRPr>
                    </a:p>
                  </a:txBody>
                  <a:tcPr marL="68580" marR="68580" marT="36195" marB="0"/>
                </a:tc>
                <a:tc>
                  <a:txBody>
                    <a:bodyPr/>
                    <a:lstStyle/>
                    <a:p>
                      <a:pPr marL="0" marR="0" indent="0" algn="r">
                        <a:lnSpc>
                          <a:spcPct val="115000"/>
                        </a:lnSpc>
                        <a:spcBef>
                          <a:spcPts val="0"/>
                        </a:spcBef>
                        <a:spcAft>
                          <a:spcPts val="0"/>
                        </a:spcAft>
                      </a:pPr>
                      <a:r>
                        <a:rPr lang="en-US" sz="1000" dirty="0">
                          <a:effectLst/>
                        </a:rPr>
                        <a:t>193</a:t>
                      </a:r>
                      <a:endParaRPr lang="en-ZW" sz="1000" dirty="0">
                        <a:solidFill>
                          <a:srgbClr val="181717"/>
                        </a:solidFill>
                        <a:effectLst/>
                        <a:latin typeface="Arial"/>
                        <a:ea typeface="Arial"/>
                      </a:endParaRPr>
                    </a:p>
                  </a:txBody>
                  <a:tcPr marL="68580" marR="68580" marT="36195" marB="0"/>
                </a:tc>
                <a:tc>
                  <a:txBody>
                    <a:bodyPr/>
                    <a:lstStyle/>
                    <a:p>
                      <a:pPr marL="0" marR="0" indent="0" algn="r">
                        <a:lnSpc>
                          <a:spcPct val="115000"/>
                        </a:lnSpc>
                        <a:spcBef>
                          <a:spcPts val="0"/>
                        </a:spcBef>
                        <a:spcAft>
                          <a:spcPts val="0"/>
                        </a:spcAft>
                      </a:pPr>
                      <a:r>
                        <a:rPr lang="en-US" sz="1000" dirty="0">
                          <a:effectLst/>
                        </a:rPr>
                        <a:t>170</a:t>
                      </a:r>
                      <a:endParaRPr lang="en-ZW" sz="1000" dirty="0">
                        <a:solidFill>
                          <a:srgbClr val="181717"/>
                        </a:solidFill>
                        <a:effectLst/>
                        <a:latin typeface="Arial"/>
                        <a:ea typeface="Arial"/>
                      </a:endParaRPr>
                    </a:p>
                  </a:txBody>
                  <a:tcPr marL="68580" marR="68580" marT="36195" marB="0"/>
                </a:tc>
                <a:tc>
                  <a:txBody>
                    <a:bodyPr/>
                    <a:lstStyle/>
                    <a:p>
                      <a:pPr marL="0" marR="0" indent="0" algn="r">
                        <a:lnSpc>
                          <a:spcPct val="115000"/>
                        </a:lnSpc>
                        <a:spcBef>
                          <a:spcPts val="0"/>
                        </a:spcBef>
                        <a:spcAft>
                          <a:spcPts val="0"/>
                        </a:spcAft>
                      </a:pPr>
                      <a:r>
                        <a:rPr lang="en-US" sz="1000" dirty="0">
                          <a:effectLst/>
                        </a:rPr>
                        <a:t>174</a:t>
                      </a:r>
                      <a:endParaRPr lang="en-ZW" sz="1000" dirty="0">
                        <a:solidFill>
                          <a:srgbClr val="181717"/>
                        </a:solidFill>
                        <a:effectLst/>
                        <a:latin typeface="Arial"/>
                        <a:ea typeface="Arial"/>
                      </a:endParaRPr>
                    </a:p>
                  </a:txBody>
                  <a:tcPr marL="68580" marR="68580" marT="36195" marB="0"/>
                </a:tc>
              </a:tr>
              <a:tr h="240030">
                <a:tc>
                  <a:txBody>
                    <a:bodyPr/>
                    <a:lstStyle/>
                    <a:p>
                      <a:pPr marL="457200" marR="0" lvl="1" indent="0" algn="l">
                        <a:lnSpc>
                          <a:spcPct val="115000"/>
                        </a:lnSpc>
                        <a:spcBef>
                          <a:spcPts val="0"/>
                        </a:spcBef>
                        <a:spcAft>
                          <a:spcPts val="0"/>
                        </a:spcAft>
                      </a:pPr>
                      <a:r>
                        <a:rPr lang="en-US" sz="1000" dirty="0">
                          <a:effectLst/>
                        </a:rPr>
                        <a:t>Soya Beans</a:t>
                      </a:r>
                      <a:endParaRPr lang="en-ZW" sz="1000" dirty="0">
                        <a:solidFill>
                          <a:srgbClr val="181717"/>
                        </a:solidFill>
                        <a:effectLst/>
                        <a:latin typeface="Arial"/>
                        <a:ea typeface="Arial"/>
                      </a:endParaRPr>
                    </a:p>
                  </a:txBody>
                  <a:tcPr marL="68580" marR="68580" marT="36195" marB="0"/>
                </a:tc>
                <a:tc>
                  <a:txBody>
                    <a:bodyPr/>
                    <a:lstStyle/>
                    <a:p>
                      <a:pPr marL="0" marR="0" indent="0" algn="ctr">
                        <a:lnSpc>
                          <a:spcPct val="115000"/>
                        </a:lnSpc>
                        <a:spcBef>
                          <a:spcPts val="0"/>
                        </a:spcBef>
                        <a:spcAft>
                          <a:spcPts val="0"/>
                        </a:spcAft>
                      </a:pPr>
                      <a:r>
                        <a:rPr lang="en-US" sz="1000" dirty="0" smtClean="0">
                          <a:effectLst/>
                        </a:rPr>
                        <a:t>USD/ton</a:t>
                      </a:r>
                      <a:endParaRPr lang="en-ZW" sz="1000" dirty="0">
                        <a:solidFill>
                          <a:srgbClr val="181717"/>
                        </a:solidFill>
                        <a:effectLst/>
                        <a:latin typeface="Arial"/>
                        <a:ea typeface="Arial"/>
                      </a:endParaRPr>
                    </a:p>
                  </a:txBody>
                  <a:tcPr marL="68580" marR="68580" marT="36195" marB="0"/>
                </a:tc>
                <a:tc>
                  <a:txBody>
                    <a:bodyPr/>
                    <a:lstStyle/>
                    <a:p>
                      <a:pPr marL="0" marR="0" indent="0" algn="r">
                        <a:lnSpc>
                          <a:spcPct val="115000"/>
                        </a:lnSpc>
                        <a:spcBef>
                          <a:spcPts val="0"/>
                        </a:spcBef>
                        <a:spcAft>
                          <a:spcPts val="0"/>
                        </a:spcAft>
                      </a:pPr>
                      <a:r>
                        <a:rPr lang="en-US" sz="1000" dirty="0">
                          <a:effectLst/>
                        </a:rPr>
                        <a:t>492</a:t>
                      </a:r>
                      <a:endParaRPr lang="en-ZW" sz="1000" dirty="0">
                        <a:solidFill>
                          <a:srgbClr val="181717"/>
                        </a:solidFill>
                        <a:effectLst/>
                        <a:latin typeface="Arial"/>
                        <a:ea typeface="Arial"/>
                      </a:endParaRPr>
                    </a:p>
                  </a:txBody>
                  <a:tcPr marL="68580" marR="68580" marT="36195" marB="0"/>
                </a:tc>
                <a:tc>
                  <a:txBody>
                    <a:bodyPr/>
                    <a:lstStyle/>
                    <a:p>
                      <a:pPr marL="0" marR="0" indent="0" algn="r">
                        <a:lnSpc>
                          <a:spcPct val="115000"/>
                        </a:lnSpc>
                        <a:spcBef>
                          <a:spcPts val="0"/>
                        </a:spcBef>
                        <a:spcAft>
                          <a:spcPts val="0"/>
                        </a:spcAft>
                      </a:pPr>
                      <a:r>
                        <a:rPr lang="en-US" sz="1000" dirty="0">
                          <a:effectLst/>
                        </a:rPr>
                        <a:t>390</a:t>
                      </a:r>
                      <a:endParaRPr lang="en-ZW" sz="1000" dirty="0">
                        <a:solidFill>
                          <a:srgbClr val="181717"/>
                        </a:solidFill>
                        <a:effectLst/>
                        <a:latin typeface="Arial"/>
                        <a:ea typeface="Arial"/>
                      </a:endParaRPr>
                    </a:p>
                  </a:txBody>
                  <a:tcPr marL="68580" marR="68580" marT="36195" marB="0"/>
                </a:tc>
                <a:tc>
                  <a:txBody>
                    <a:bodyPr/>
                    <a:lstStyle/>
                    <a:p>
                      <a:pPr marL="0" marR="0" indent="0" algn="r">
                        <a:lnSpc>
                          <a:spcPct val="115000"/>
                        </a:lnSpc>
                        <a:spcBef>
                          <a:spcPts val="0"/>
                        </a:spcBef>
                        <a:spcAft>
                          <a:spcPts val="0"/>
                        </a:spcAft>
                      </a:pPr>
                      <a:r>
                        <a:rPr lang="en-US" sz="1000" dirty="0">
                          <a:effectLst/>
                        </a:rPr>
                        <a:t>401</a:t>
                      </a:r>
                      <a:endParaRPr lang="en-ZW" sz="1000" dirty="0">
                        <a:solidFill>
                          <a:srgbClr val="181717"/>
                        </a:solidFill>
                        <a:effectLst/>
                        <a:latin typeface="Arial"/>
                        <a:ea typeface="Arial"/>
                      </a:endParaRPr>
                    </a:p>
                  </a:txBody>
                  <a:tcPr marL="68580" marR="68580" marT="36195" marB="0"/>
                </a:tc>
              </a:tr>
              <a:tr h="240030">
                <a:tc>
                  <a:txBody>
                    <a:bodyPr/>
                    <a:lstStyle/>
                    <a:p>
                      <a:pPr marL="457200" marR="0" lvl="1" indent="0" algn="l">
                        <a:lnSpc>
                          <a:spcPct val="115000"/>
                        </a:lnSpc>
                        <a:spcBef>
                          <a:spcPts val="0"/>
                        </a:spcBef>
                        <a:spcAft>
                          <a:spcPts val="0"/>
                        </a:spcAft>
                      </a:pPr>
                      <a:r>
                        <a:rPr lang="en-US" sz="1000" dirty="0">
                          <a:effectLst/>
                        </a:rPr>
                        <a:t>Sugar (World)</a:t>
                      </a:r>
                      <a:endParaRPr lang="en-ZW" sz="1000" dirty="0">
                        <a:solidFill>
                          <a:srgbClr val="181717"/>
                        </a:solidFill>
                        <a:effectLst/>
                        <a:latin typeface="Arial"/>
                        <a:ea typeface="Arial"/>
                      </a:endParaRPr>
                    </a:p>
                  </a:txBody>
                  <a:tcPr marL="68580" marR="68580" marT="36195" marB="0"/>
                </a:tc>
                <a:tc>
                  <a:txBody>
                    <a:bodyPr/>
                    <a:lstStyle/>
                    <a:p>
                      <a:pPr marL="0" marR="0" indent="0" algn="ctr">
                        <a:lnSpc>
                          <a:spcPct val="115000"/>
                        </a:lnSpc>
                        <a:spcBef>
                          <a:spcPts val="0"/>
                        </a:spcBef>
                        <a:spcAft>
                          <a:spcPts val="0"/>
                        </a:spcAft>
                      </a:pPr>
                      <a:r>
                        <a:rPr lang="en-US" sz="1000" dirty="0" smtClean="0">
                          <a:effectLst/>
                        </a:rPr>
                        <a:t>USD/kg</a:t>
                      </a:r>
                      <a:endParaRPr lang="en-ZW" sz="1000" dirty="0">
                        <a:solidFill>
                          <a:srgbClr val="181717"/>
                        </a:solidFill>
                        <a:effectLst/>
                        <a:latin typeface="Arial"/>
                        <a:ea typeface="Arial"/>
                      </a:endParaRPr>
                    </a:p>
                  </a:txBody>
                  <a:tcPr marL="68580" marR="68580" marT="36195" marB="0"/>
                </a:tc>
                <a:tc>
                  <a:txBody>
                    <a:bodyPr/>
                    <a:lstStyle/>
                    <a:p>
                      <a:pPr marL="0" marR="0" indent="0" algn="r">
                        <a:lnSpc>
                          <a:spcPct val="115000"/>
                        </a:lnSpc>
                        <a:spcBef>
                          <a:spcPts val="0"/>
                        </a:spcBef>
                        <a:spcAft>
                          <a:spcPts val="0"/>
                        </a:spcAft>
                      </a:pPr>
                      <a:r>
                        <a:rPr lang="en-US" sz="1000" dirty="0">
                          <a:effectLst/>
                        </a:rPr>
                        <a:t>0.37</a:t>
                      </a:r>
                      <a:endParaRPr lang="en-ZW" sz="1000" dirty="0">
                        <a:solidFill>
                          <a:srgbClr val="181717"/>
                        </a:solidFill>
                        <a:effectLst/>
                        <a:latin typeface="Arial"/>
                        <a:ea typeface="Arial"/>
                      </a:endParaRPr>
                    </a:p>
                  </a:txBody>
                  <a:tcPr marL="68580" marR="68580" marT="36195" marB="0"/>
                </a:tc>
                <a:tc>
                  <a:txBody>
                    <a:bodyPr/>
                    <a:lstStyle/>
                    <a:p>
                      <a:pPr marL="0" marR="0" indent="0" algn="r">
                        <a:lnSpc>
                          <a:spcPct val="115000"/>
                        </a:lnSpc>
                        <a:spcBef>
                          <a:spcPts val="0"/>
                        </a:spcBef>
                        <a:spcAft>
                          <a:spcPts val="0"/>
                        </a:spcAft>
                      </a:pPr>
                      <a:r>
                        <a:rPr lang="en-US" sz="1000" dirty="0">
                          <a:effectLst/>
                        </a:rPr>
                        <a:t>0.29</a:t>
                      </a:r>
                      <a:endParaRPr lang="en-ZW" sz="1000" dirty="0">
                        <a:solidFill>
                          <a:srgbClr val="181717"/>
                        </a:solidFill>
                        <a:effectLst/>
                        <a:latin typeface="Arial"/>
                        <a:ea typeface="Arial"/>
                      </a:endParaRPr>
                    </a:p>
                  </a:txBody>
                  <a:tcPr marL="68580" marR="68580" marT="36195" marB="0"/>
                </a:tc>
                <a:tc>
                  <a:txBody>
                    <a:bodyPr/>
                    <a:lstStyle/>
                    <a:p>
                      <a:pPr marL="0" marR="0" indent="0" algn="r">
                        <a:lnSpc>
                          <a:spcPct val="115000"/>
                        </a:lnSpc>
                        <a:spcBef>
                          <a:spcPts val="0"/>
                        </a:spcBef>
                        <a:spcAft>
                          <a:spcPts val="0"/>
                        </a:spcAft>
                      </a:pPr>
                      <a:r>
                        <a:rPr lang="en-US" sz="1000" dirty="0">
                          <a:effectLst/>
                        </a:rPr>
                        <a:t>0.29</a:t>
                      </a:r>
                      <a:endParaRPr lang="en-ZW" sz="1000" dirty="0">
                        <a:solidFill>
                          <a:srgbClr val="181717"/>
                        </a:solidFill>
                        <a:effectLst/>
                        <a:latin typeface="Arial"/>
                        <a:ea typeface="Arial"/>
                      </a:endParaRPr>
                    </a:p>
                  </a:txBody>
                  <a:tcPr marL="68580" marR="68580" marT="36195" marB="0"/>
                </a:tc>
              </a:tr>
              <a:tr h="220980">
                <a:tc>
                  <a:txBody>
                    <a:bodyPr/>
                    <a:lstStyle/>
                    <a:p>
                      <a:pPr marL="0" marR="0" indent="0" algn="l">
                        <a:lnSpc>
                          <a:spcPct val="115000"/>
                        </a:lnSpc>
                        <a:spcBef>
                          <a:spcPts val="0"/>
                        </a:spcBef>
                        <a:spcAft>
                          <a:spcPts val="0"/>
                        </a:spcAft>
                      </a:pPr>
                      <a:r>
                        <a:rPr lang="en-US" sz="1050" dirty="0">
                          <a:effectLst/>
                        </a:rPr>
                        <a:t>Minerals</a:t>
                      </a:r>
                      <a:endParaRPr lang="en-ZW" sz="1050" dirty="0">
                        <a:solidFill>
                          <a:srgbClr val="181717"/>
                        </a:solidFill>
                        <a:effectLst/>
                        <a:latin typeface="Arial"/>
                        <a:ea typeface="Arial"/>
                      </a:endParaRPr>
                    </a:p>
                  </a:txBody>
                  <a:tcPr marL="68580" marR="68580" marT="36195" marB="0"/>
                </a:tc>
                <a:tc>
                  <a:txBody>
                    <a:bodyPr/>
                    <a:lstStyle/>
                    <a:p>
                      <a:pPr marL="0" marR="0" indent="0" algn="l">
                        <a:lnSpc>
                          <a:spcPct val="115000"/>
                        </a:lnSpc>
                        <a:spcBef>
                          <a:spcPts val="0"/>
                        </a:spcBef>
                        <a:spcAft>
                          <a:spcPts val="0"/>
                        </a:spcAft>
                      </a:pPr>
                      <a:r>
                        <a:rPr lang="en-US" sz="1000" dirty="0">
                          <a:effectLst/>
                        </a:rPr>
                        <a:t> </a:t>
                      </a:r>
                      <a:endParaRPr lang="en-ZW" sz="1000" dirty="0">
                        <a:solidFill>
                          <a:srgbClr val="181717"/>
                        </a:solidFill>
                        <a:effectLst/>
                        <a:latin typeface="Arial"/>
                        <a:ea typeface="Arial"/>
                      </a:endParaRPr>
                    </a:p>
                  </a:txBody>
                  <a:tcPr marL="68580" marR="68580" marT="36195" marB="0"/>
                </a:tc>
                <a:tc>
                  <a:txBody>
                    <a:bodyPr/>
                    <a:lstStyle/>
                    <a:p>
                      <a:pPr marL="0" marR="0" indent="0" algn="l">
                        <a:lnSpc>
                          <a:spcPct val="115000"/>
                        </a:lnSpc>
                        <a:spcBef>
                          <a:spcPts val="0"/>
                        </a:spcBef>
                        <a:spcAft>
                          <a:spcPts val="0"/>
                        </a:spcAft>
                      </a:pPr>
                      <a:r>
                        <a:rPr lang="en-US" sz="1000" dirty="0">
                          <a:effectLst/>
                        </a:rPr>
                        <a:t> </a:t>
                      </a:r>
                      <a:endParaRPr lang="en-ZW" sz="1000" dirty="0">
                        <a:solidFill>
                          <a:srgbClr val="181717"/>
                        </a:solidFill>
                        <a:effectLst/>
                        <a:latin typeface="Arial"/>
                        <a:ea typeface="Arial"/>
                      </a:endParaRPr>
                    </a:p>
                  </a:txBody>
                  <a:tcPr marL="68580" marR="68580" marT="36195" marB="0"/>
                </a:tc>
                <a:tc>
                  <a:txBody>
                    <a:bodyPr/>
                    <a:lstStyle/>
                    <a:p>
                      <a:pPr marL="0" marR="0" indent="0" algn="l">
                        <a:lnSpc>
                          <a:spcPct val="115000"/>
                        </a:lnSpc>
                        <a:spcBef>
                          <a:spcPts val="0"/>
                        </a:spcBef>
                        <a:spcAft>
                          <a:spcPts val="0"/>
                        </a:spcAft>
                      </a:pPr>
                      <a:r>
                        <a:rPr lang="en-US" sz="1000" dirty="0">
                          <a:effectLst/>
                        </a:rPr>
                        <a:t> </a:t>
                      </a:r>
                      <a:endParaRPr lang="en-ZW" sz="1000" dirty="0">
                        <a:solidFill>
                          <a:srgbClr val="181717"/>
                        </a:solidFill>
                        <a:effectLst/>
                        <a:latin typeface="Arial"/>
                        <a:ea typeface="Arial"/>
                      </a:endParaRPr>
                    </a:p>
                  </a:txBody>
                  <a:tcPr marL="68580" marR="68580" marT="36195" marB="0"/>
                </a:tc>
                <a:tc>
                  <a:txBody>
                    <a:bodyPr/>
                    <a:lstStyle/>
                    <a:p>
                      <a:pPr marL="0" marR="0" indent="0" algn="l">
                        <a:lnSpc>
                          <a:spcPct val="115000"/>
                        </a:lnSpc>
                        <a:spcBef>
                          <a:spcPts val="0"/>
                        </a:spcBef>
                        <a:spcAft>
                          <a:spcPts val="0"/>
                        </a:spcAft>
                      </a:pPr>
                      <a:r>
                        <a:rPr lang="en-US" sz="1000" dirty="0">
                          <a:effectLst/>
                        </a:rPr>
                        <a:t> </a:t>
                      </a:r>
                      <a:endParaRPr lang="en-ZW" sz="1000" dirty="0">
                        <a:solidFill>
                          <a:srgbClr val="181717"/>
                        </a:solidFill>
                        <a:effectLst/>
                        <a:latin typeface="Arial"/>
                        <a:ea typeface="Arial"/>
                      </a:endParaRPr>
                    </a:p>
                  </a:txBody>
                  <a:tcPr marL="68580" marR="68580" marT="36195" marB="0"/>
                </a:tc>
              </a:tr>
              <a:tr h="220980">
                <a:tc>
                  <a:txBody>
                    <a:bodyPr/>
                    <a:lstStyle/>
                    <a:p>
                      <a:pPr marL="457200" marR="0" lvl="1" indent="0" algn="l">
                        <a:lnSpc>
                          <a:spcPct val="115000"/>
                        </a:lnSpc>
                        <a:spcBef>
                          <a:spcPts val="0"/>
                        </a:spcBef>
                        <a:spcAft>
                          <a:spcPts val="0"/>
                        </a:spcAft>
                      </a:pPr>
                      <a:r>
                        <a:rPr lang="en-US" sz="1000" dirty="0">
                          <a:effectLst/>
                        </a:rPr>
                        <a:t>Gold</a:t>
                      </a:r>
                      <a:endParaRPr lang="en-ZW" sz="1000" dirty="0">
                        <a:solidFill>
                          <a:srgbClr val="181717"/>
                        </a:solidFill>
                        <a:effectLst/>
                        <a:latin typeface="Arial"/>
                        <a:ea typeface="Arial"/>
                      </a:endParaRPr>
                    </a:p>
                  </a:txBody>
                  <a:tcPr marL="68580" marR="68580" marT="36195" marB="0"/>
                </a:tc>
                <a:tc>
                  <a:txBody>
                    <a:bodyPr/>
                    <a:lstStyle/>
                    <a:p>
                      <a:pPr marL="0" marR="0" indent="0" algn="ctr">
                        <a:lnSpc>
                          <a:spcPct val="115000"/>
                        </a:lnSpc>
                        <a:spcBef>
                          <a:spcPts val="0"/>
                        </a:spcBef>
                        <a:spcAft>
                          <a:spcPts val="0"/>
                        </a:spcAft>
                      </a:pPr>
                      <a:r>
                        <a:rPr lang="en-US" sz="1000" dirty="0" smtClean="0">
                          <a:effectLst/>
                        </a:rPr>
                        <a:t>USD/</a:t>
                      </a:r>
                      <a:r>
                        <a:rPr lang="en-US" sz="1000" dirty="0" err="1" smtClean="0">
                          <a:effectLst/>
                        </a:rPr>
                        <a:t>oz</a:t>
                      </a:r>
                      <a:endParaRPr lang="en-ZW" sz="1000" dirty="0">
                        <a:solidFill>
                          <a:srgbClr val="181717"/>
                        </a:solidFill>
                        <a:effectLst/>
                        <a:latin typeface="Arial"/>
                        <a:ea typeface="Arial"/>
                      </a:endParaRPr>
                    </a:p>
                  </a:txBody>
                  <a:tcPr marL="68580" marR="68580" marT="36195" marB="0"/>
                </a:tc>
                <a:tc>
                  <a:txBody>
                    <a:bodyPr/>
                    <a:lstStyle/>
                    <a:p>
                      <a:pPr marL="0" marR="0" indent="0" algn="r">
                        <a:lnSpc>
                          <a:spcPct val="115000"/>
                        </a:lnSpc>
                        <a:spcBef>
                          <a:spcPts val="0"/>
                        </a:spcBef>
                        <a:spcAft>
                          <a:spcPts val="0"/>
                        </a:spcAft>
                      </a:pPr>
                      <a:r>
                        <a:rPr lang="en-US" sz="1000" dirty="0" smtClean="0">
                          <a:effectLst/>
                        </a:rPr>
                        <a:t>1 266</a:t>
                      </a:r>
                      <a:endParaRPr lang="en-ZW" sz="1000" dirty="0">
                        <a:solidFill>
                          <a:srgbClr val="181717"/>
                        </a:solidFill>
                        <a:effectLst/>
                        <a:latin typeface="Arial"/>
                        <a:ea typeface="Arial"/>
                      </a:endParaRPr>
                    </a:p>
                  </a:txBody>
                  <a:tcPr marL="68580" marR="68580" marT="36195" marB="0"/>
                </a:tc>
                <a:tc>
                  <a:txBody>
                    <a:bodyPr/>
                    <a:lstStyle/>
                    <a:p>
                      <a:pPr marL="0" marR="0" indent="0" algn="r">
                        <a:lnSpc>
                          <a:spcPct val="115000"/>
                        </a:lnSpc>
                        <a:spcBef>
                          <a:spcPts val="0"/>
                        </a:spcBef>
                        <a:spcAft>
                          <a:spcPts val="0"/>
                        </a:spcAft>
                      </a:pPr>
                      <a:r>
                        <a:rPr lang="en-US" sz="1000" dirty="0" smtClean="0">
                          <a:effectLst/>
                        </a:rPr>
                        <a:t>1 175</a:t>
                      </a:r>
                      <a:endParaRPr lang="en-ZW" sz="1000" dirty="0">
                        <a:solidFill>
                          <a:srgbClr val="181717"/>
                        </a:solidFill>
                        <a:effectLst/>
                        <a:latin typeface="Arial"/>
                        <a:ea typeface="Arial"/>
                      </a:endParaRPr>
                    </a:p>
                  </a:txBody>
                  <a:tcPr marL="68580" marR="68580" marT="36195" marB="0"/>
                </a:tc>
                <a:tc>
                  <a:txBody>
                    <a:bodyPr/>
                    <a:lstStyle/>
                    <a:p>
                      <a:pPr marL="0" marR="0" indent="0" algn="r">
                        <a:lnSpc>
                          <a:spcPct val="115000"/>
                        </a:lnSpc>
                        <a:spcBef>
                          <a:spcPts val="0"/>
                        </a:spcBef>
                        <a:spcAft>
                          <a:spcPts val="0"/>
                        </a:spcAft>
                      </a:pPr>
                      <a:r>
                        <a:rPr lang="en-US" sz="1000" dirty="0" smtClean="0">
                          <a:effectLst/>
                        </a:rPr>
                        <a:t>1 156</a:t>
                      </a:r>
                      <a:endParaRPr lang="en-ZW" sz="1000" dirty="0">
                        <a:solidFill>
                          <a:srgbClr val="181717"/>
                        </a:solidFill>
                        <a:effectLst/>
                        <a:latin typeface="Arial"/>
                        <a:ea typeface="Arial"/>
                      </a:endParaRPr>
                    </a:p>
                  </a:txBody>
                  <a:tcPr marL="68580" marR="68580" marT="36195" marB="0"/>
                </a:tc>
              </a:tr>
              <a:tr h="240030">
                <a:tc>
                  <a:txBody>
                    <a:bodyPr/>
                    <a:lstStyle/>
                    <a:p>
                      <a:pPr marL="457200" marR="0" lvl="1" indent="0" algn="l">
                        <a:lnSpc>
                          <a:spcPct val="115000"/>
                        </a:lnSpc>
                        <a:spcBef>
                          <a:spcPts val="0"/>
                        </a:spcBef>
                        <a:spcAft>
                          <a:spcPts val="0"/>
                        </a:spcAft>
                      </a:pPr>
                      <a:r>
                        <a:rPr lang="en-US" sz="1000" dirty="0">
                          <a:effectLst/>
                        </a:rPr>
                        <a:t>Platinum</a:t>
                      </a:r>
                      <a:endParaRPr lang="en-ZW" sz="1000" dirty="0">
                        <a:solidFill>
                          <a:srgbClr val="181717"/>
                        </a:solidFill>
                        <a:effectLst/>
                        <a:latin typeface="Arial"/>
                        <a:ea typeface="Arial"/>
                      </a:endParaRPr>
                    </a:p>
                  </a:txBody>
                  <a:tcPr marL="68580" marR="68580" marT="36195" marB="0"/>
                </a:tc>
                <a:tc>
                  <a:txBody>
                    <a:bodyPr/>
                    <a:lstStyle/>
                    <a:p>
                      <a:pPr marL="0" marR="0" indent="0" algn="ctr">
                        <a:lnSpc>
                          <a:spcPct val="115000"/>
                        </a:lnSpc>
                        <a:spcBef>
                          <a:spcPts val="0"/>
                        </a:spcBef>
                        <a:spcAft>
                          <a:spcPts val="0"/>
                        </a:spcAft>
                      </a:pPr>
                      <a:r>
                        <a:rPr lang="en-US" sz="1000" dirty="0" smtClean="0">
                          <a:effectLst/>
                        </a:rPr>
                        <a:t>USD/oz</a:t>
                      </a:r>
                      <a:endParaRPr lang="en-ZW" sz="1000" dirty="0">
                        <a:solidFill>
                          <a:srgbClr val="181717"/>
                        </a:solidFill>
                        <a:effectLst/>
                        <a:latin typeface="Arial"/>
                        <a:ea typeface="Arial"/>
                      </a:endParaRPr>
                    </a:p>
                  </a:txBody>
                  <a:tcPr marL="68580" marR="68580" marT="36195" marB="0"/>
                </a:tc>
                <a:tc>
                  <a:txBody>
                    <a:bodyPr/>
                    <a:lstStyle/>
                    <a:p>
                      <a:pPr marL="0" marR="0" indent="0" algn="r">
                        <a:lnSpc>
                          <a:spcPct val="115000"/>
                        </a:lnSpc>
                        <a:spcBef>
                          <a:spcPts val="0"/>
                        </a:spcBef>
                        <a:spcAft>
                          <a:spcPts val="0"/>
                        </a:spcAft>
                      </a:pPr>
                      <a:r>
                        <a:rPr lang="en-US" sz="1000" dirty="0" smtClean="0">
                          <a:effectLst/>
                        </a:rPr>
                        <a:t>1 384</a:t>
                      </a:r>
                      <a:endParaRPr lang="en-ZW" sz="1000" dirty="0">
                        <a:solidFill>
                          <a:srgbClr val="181717"/>
                        </a:solidFill>
                        <a:effectLst/>
                        <a:latin typeface="Arial"/>
                        <a:ea typeface="Arial"/>
                      </a:endParaRPr>
                    </a:p>
                  </a:txBody>
                  <a:tcPr marL="68580" marR="68580" marT="36195" marB="0"/>
                </a:tc>
                <a:tc>
                  <a:txBody>
                    <a:bodyPr/>
                    <a:lstStyle/>
                    <a:p>
                      <a:pPr marL="0" marR="0" indent="0" algn="r">
                        <a:lnSpc>
                          <a:spcPct val="115000"/>
                        </a:lnSpc>
                        <a:spcBef>
                          <a:spcPts val="0"/>
                        </a:spcBef>
                        <a:spcAft>
                          <a:spcPts val="0"/>
                        </a:spcAft>
                      </a:pPr>
                      <a:r>
                        <a:rPr lang="en-US" sz="1000" dirty="0" smtClean="0">
                          <a:effectLst/>
                        </a:rPr>
                        <a:t>1 080</a:t>
                      </a:r>
                      <a:endParaRPr lang="en-ZW" sz="1000" dirty="0">
                        <a:solidFill>
                          <a:srgbClr val="181717"/>
                        </a:solidFill>
                        <a:effectLst/>
                        <a:latin typeface="Arial"/>
                        <a:ea typeface="Arial"/>
                      </a:endParaRPr>
                    </a:p>
                  </a:txBody>
                  <a:tcPr marL="68580" marR="68580" marT="36195" marB="0"/>
                </a:tc>
                <a:tc>
                  <a:txBody>
                    <a:bodyPr/>
                    <a:lstStyle/>
                    <a:p>
                      <a:pPr marL="0" marR="0" indent="0" algn="r">
                        <a:lnSpc>
                          <a:spcPct val="115000"/>
                        </a:lnSpc>
                        <a:spcBef>
                          <a:spcPts val="0"/>
                        </a:spcBef>
                        <a:spcAft>
                          <a:spcPts val="0"/>
                        </a:spcAft>
                      </a:pPr>
                      <a:r>
                        <a:rPr lang="en-US" sz="1000" dirty="0" smtClean="0">
                          <a:effectLst/>
                        </a:rPr>
                        <a:t>1 116</a:t>
                      </a:r>
                      <a:endParaRPr lang="en-ZW" sz="1000" dirty="0">
                        <a:solidFill>
                          <a:srgbClr val="181717"/>
                        </a:solidFill>
                        <a:effectLst/>
                        <a:latin typeface="Arial"/>
                        <a:ea typeface="Arial"/>
                      </a:endParaRPr>
                    </a:p>
                  </a:txBody>
                  <a:tcPr marL="68580" marR="68580" marT="36195" marB="0"/>
                </a:tc>
              </a:tr>
              <a:tr h="258445">
                <a:tc>
                  <a:txBody>
                    <a:bodyPr/>
                    <a:lstStyle/>
                    <a:p>
                      <a:pPr marL="457200" marR="0" lvl="1" indent="0" algn="l">
                        <a:lnSpc>
                          <a:spcPct val="115000"/>
                        </a:lnSpc>
                        <a:spcBef>
                          <a:spcPts val="0"/>
                        </a:spcBef>
                        <a:spcAft>
                          <a:spcPts val="0"/>
                        </a:spcAft>
                      </a:pPr>
                      <a:r>
                        <a:rPr lang="en-US" sz="1000" dirty="0">
                          <a:effectLst/>
                        </a:rPr>
                        <a:t>Nickel</a:t>
                      </a:r>
                      <a:endParaRPr lang="en-ZW" sz="1000" dirty="0">
                        <a:solidFill>
                          <a:srgbClr val="181717"/>
                        </a:solidFill>
                        <a:effectLst/>
                        <a:latin typeface="Arial"/>
                        <a:ea typeface="Arial"/>
                      </a:endParaRPr>
                    </a:p>
                  </a:txBody>
                  <a:tcPr marL="68580" marR="68580" marT="36195" marB="0"/>
                </a:tc>
                <a:tc>
                  <a:txBody>
                    <a:bodyPr/>
                    <a:lstStyle/>
                    <a:p>
                      <a:pPr marL="0" marR="0" indent="0" algn="ctr">
                        <a:lnSpc>
                          <a:spcPct val="115000"/>
                        </a:lnSpc>
                        <a:spcBef>
                          <a:spcPts val="0"/>
                        </a:spcBef>
                        <a:spcAft>
                          <a:spcPts val="0"/>
                        </a:spcAft>
                      </a:pPr>
                      <a:r>
                        <a:rPr lang="en-US" sz="1000" dirty="0" smtClean="0">
                          <a:effectLst/>
                        </a:rPr>
                        <a:t>USD/ton</a:t>
                      </a:r>
                      <a:endParaRPr lang="en-ZW" sz="1000" dirty="0">
                        <a:solidFill>
                          <a:srgbClr val="181717"/>
                        </a:solidFill>
                        <a:effectLst/>
                        <a:latin typeface="Arial"/>
                        <a:ea typeface="Arial"/>
                      </a:endParaRPr>
                    </a:p>
                  </a:txBody>
                  <a:tcPr marL="68580" marR="68580" marT="36195" marB="0"/>
                </a:tc>
                <a:tc>
                  <a:txBody>
                    <a:bodyPr/>
                    <a:lstStyle/>
                    <a:p>
                      <a:pPr marL="0" marR="0" indent="0" algn="r">
                        <a:lnSpc>
                          <a:spcPct val="115000"/>
                        </a:lnSpc>
                        <a:spcBef>
                          <a:spcPts val="0"/>
                        </a:spcBef>
                        <a:spcAft>
                          <a:spcPts val="0"/>
                        </a:spcAft>
                      </a:pPr>
                      <a:r>
                        <a:rPr lang="en-US" sz="1000" dirty="0" smtClean="0">
                          <a:effectLst/>
                        </a:rPr>
                        <a:t>16 893</a:t>
                      </a:r>
                      <a:endParaRPr lang="en-ZW" sz="1000" dirty="0">
                        <a:solidFill>
                          <a:srgbClr val="181717"/>
                        </a:solidFill>
                        <a:effectLst/>
                        <a:latin typeface="Arial"/>
                        <a:ea typeface="Arial"/>
                      </a:endParaRPr>
                    </a:p>
                  </a:txBody>
                  <a:tcPr marL="68580" marR="68580" marT="36195" marB="0"/>
                </a:tc>
                <a:tc>
                  <a:txBody>
                    <a:bodyPr/>
                    <a:lstStyle/>
                    <a:p>
                      <a:pPr marL="0" marR="0" indent="0" algn="r">
                        <a:lnSpc>
                          <a:spcPct val="115000"/>
                        </a:lnSpc>
                        <a:spcBef>
                          <a:spcPts val="0"/>
                        </a:spcBef>
                        <a:spcAft>
                          <a:spcPts val="0"/>
                        </a:spcAft>
                      </a:pPr>
                      <a:r>
                        <a:rPr lang="en-US" sz="1000" dirty="0" smtClean="0">
                          <a:effectLst/>
                        </a:rPr>
                        <a:t>12 200</a:t>
                      </a:r>
                      <a:endParaRPr lang="en-ZW" sz="1000" dirty="0">
                        <a:solidFill>
                          <a:srgbClr val="181717"/>
                        </a:solidFill>
                        <a:effectLst/>
                        <a:latin typeface="Arial"/>
                        <a:ea typeface="Arial"/>
                      </a:endParaRPr>
                    </a:p>
                  </a:txBody>
                  <a:tcPr marL="68580" marR="68580" marT="36195" marB="0"/>
                </a:tc>
                <a:tc>
                  <a:txBody>
                    <a:bodyPr/>
                    <a:lstStyle/>
                    <a:p>
                      <a:pPr marL="0" marR="0" indent="0" algn="r">
                        <a:lnSpc>
                          <a:spcPct val="115000"/>
                        </a:lnSpc>
                        <a:spcBef>
                          <a:spcPts val="0"/>
                        </a:spcBef>
                        <a:spcAft>
                          <a:spcPts val="0"/>
                        </a:spcAft>
                      </a:pPr>
                      <a:r>
                        <a:rPr lang="en-US" sz="1000" dirty="0" smtClean="0">
                          <a:effectLst/>
                        </a:rPr>
                        <a:t>12 818</a:t>
                      </a:r>
                      <a:endParaRPr lang="en-ZW" sz="1000" dirty="0">
                        <a:solidFill>
                          <a:srgbClr val="181717"/>
                        </a:solidFill>
                        <a:effectLst/>
                        <a:latin typeface="Arial"/>
                        <a:ea typeface="Arial"/>
                      </a:endParaRPr>
                    </a:p>
                  </a:txBody>
                  <a:tcPr marL="68580" marR="68580" marT="36195" marB="0"/>
                </a:tc>
              </a:tr>
              <a:tr h="240030">
                <a:tc>
                  <a:txBody>
                    <a:bodyPr/>
                    <a:lstStyle/>
                    <a:p>
                      <a:pPr marL="457200" marR="0" lvl="1" indent="0" algn="l">
                        <a:lnSpc>
                          <a:spcPct val="115000"/>
                        </a:lnSpc>
                        <a:spcBef>
                          <a:spcPts val="0"/>
                        </a:spcBef>
                        <a:spcAft>
                          <a:spcPts val="0"/>
                        </a:spcAft>
                      </a:pPr>
                      <a:r>
                        <a:rPr lang="en-US" sz="1000" dirty="0">
                          <a:effectLst/>
                        </a:rPr>
                        <a:t>Crude Oil, avg, spot</a:t>
                      </a:r>
                      <a:endParaRPr lang="en-ZW" sz="1000" dirty="0">
                        <a:solidFill>
                          <a:srgbClr val="181717"/>
                        </a:solidFill>
                        <a:effectLst/>
                        <a:latin typeface="Arial"/>
                        <a:ea typeface="Arial"/>
                      </a:endParaRPr>
                    </a:p>
                  </a:txBody>
                  <a:tcPr marL="68580" marR="68580" marT="36195" marB="0"/>
                </a:tc>
                <a:tc>
                  <a:txBody>
                    <a:bodyPr/>
                    <a:lstStyle/>
                    <a:p>
                      <a:pPr marL="23495" marR="0" indent="0" algn="l">
                        <a:lnSpc>
                          <a:spcPct val="115000"/>
                        </a:lnSpc>
                        <a:spcBef>
                          <a:spcPts val="0"/>
                        </a:spcBef>
                        <a:spcAft>
                          <a:spcPts val="0"/>
                        </a:spcAft>
                      </a:pPr>
                      <a:r>
                        <a:rPr lang="en-US" sz="1000" dirty="0" smtClean="0">
                          <a:effectLst/>
                        </a:rPr>
                        <a:t>USD/barrel</a:t>
                      </a:r>
                      <a:endParaRPr lang="en-ZW" sz="1000" dirty="0">
                        <a:solidFill>
                          <a:srgbClr val="181717"/>
                        </a:solidFill>
                        <a:effectLst/>
                        <a:latin typeface="Arial"/>
                        <a:ea typeface="Arial"/>
                      </a:endParaRPr>
                    </a:p>
                  </a:txBody>
                  <a:tcPr marL="68580" marR="68580" marT="36195" marB="0"/>
                </a:tc>
                <a:tc>
                  <a:txBody>
                    <a:bodyPr/>
                    <a:lstStyle/>
                    <a:p>
                      <a:pPr marL="0" marR="0" indent="0" algn="r">
                        <a:lnSpc>
                          <a:spcPct val="115000"/>
                        </a:lnSpc>
                        <a:spcBef>
                          <a:spcPts val="0"/>
                        </a:spcBef>
                        <a:spcAft>
                          <a:spcPts val="0"/>
                        </a:spcAft>
                      </a:pPr>
                      <a:r>
                        <a:rPr lang="en-US" sz="1000" dirty="0">
                          <a:effectLst/>
                        </a:rPr>
                        <a:t>96.2</a:t>
                      </a:r>
                      <a:endParaRPr lang="en-ZW" sz="1000" dirty="0">
                        <a:solidFill>
                          <a:srgbClr val="181717"/>
                        </a:solidFill>
                        <a:effectLst/>
                        <a:latin typeface="Arial"/>
                        <a:ea typeface="Arial"/>
                      </a:endParaRPr>
                    </a:p>
                  </a:txBody>
                  <a:tcPr marL="68580" marR="68580" marT="36195" marB="0"/>
                </a:tc>
                <a:tc>
                  <a:txBody>
                    <a:bodyPr/>
                    <a:lstStyle/>
                    <a:p>
                      <a:pPr marL="0" marR="0" indent="0" algn="r">
                        <a:lnSpc>
                          <a:spcPct val="115000"/>
                        </a:lnSpc>
                        <a:spcBef>
                          <a:spcPts val="0"/>
                        </a:spcBef>
                        <a:spcAft>
                          <a:spcPts val="0"/>
                        </a:spcAft>
                      </a:pPr>
                      <a:r>
                        <a:rPr lang="en-US" sz="1000" dirty="0">
                          <a:effectLst/>
                        </a:rPr>
                        <a:t>52.5</a:t>
                      </a:r>
                      <a:endParaRPr lang="en-ZW" sz="1000" dirty="0">
                        <a:solidFill>
                          <a:srgbClr val="181717"/>
                        </a:solidFill>
                        <a:effectLst/>
                        <a:latin typeface="Arial"/>
                        <a:ea typeface="Arial"/>
                      </a:endParaRPr>
                    </a:p>
                  </a:txBody>
                  <a:tcPr marL="68580" marR="68580" marT="36195" marB="0"/>
                </a:tc>
                <a:tc>
                  <a:txBody>
                    <a:bodyPr/>
                    <a:lstStyle/>
                    <a:p>
                      <a:pPr marL="0" marR="0" indent="0" algn="r">
                        <a:lnSpc>
                          <a:spcPct val="115000"/>
                        </a:lnSpc>
                        <a:spcBef>
                          <a:spcPts val="0"/>
                        </a:spcBef>
                        <a:spcAft>
                          <a:spcPts val="0"/>
                        </a:spcAft>
                      </a:pPr>
                      <a:r>
                        <a:rPr lang="en-US" sz="1000" dirty="0">
                          <a:effectLst/>
                        </a:rPr>
                        <a:t>51.4</a:t>
                      </a:r>
                      <a:endParaRPr lang="en-ZW" sz="1000" dirty="0">
                        <a:solidFill>
                          <a:srgbClr val="181717"/>
                        </a:solidFill>
                        <a:effectLst/>
                        <a:latin typeface="Arial"/>
                        <a:ea typeface="Arial"/>
                      </a:endParaRPr>
                    </a:p>
                  </a:txBody>
                  <a:tcPr marL="68580" marR="68580" marT="36195" marB="0"/>
                </a:tc>
              </a:tr>
            </a:tbl>
          </a:graphicData>
        </a:graphic>
      </p:graphicFrame>
      <p:pic>
        <p:nvPicPr>
          <p:cNvPr id="5" name="Picture 3" descr="C:\Users\ppp\Desktop\wht.jpg"/>
          <p:cNvPicPr>
            <a:picLocks noChangeAspect="1" noChangeArrowheads="1"/>
          </p:cNvPicPr>
          <p:nvPr/>
        </p:nvPicPr>
        <p:blipFill>
          <a:blip r:embed="rId3" cstate="print"/>
          <a:srcRect/>
          <a:stretch>
            <a:fillRect/>
          </a:stretch>
        </p:blipFill>
        <p:spPr bwMode="auto">
          <a:xfrm>
            <a:off x="5715000" y="3352800"/>
            <a:ext cx="3169495" cy="2438400"/>
          </a:xfrm>
          <a:prstGeom prst="rect">
            <a:avLst/>
          </a:prstGeom>
          <a:noFill/>
        </p:spPr>
      </p:pic>
    </p:spTree>
    <p:extLst>
      <p:ext uri="{BB962C8B-B14F-4D97-AF65-F5344CB8AC3E}">
        <p14:creationId xmlns:p14="http://schemas.microsoft.com/office/powerpoint/2010/main" val="31236704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1277" y="1143000"/>
            <a:ext cx="8642351" cy="4892878"/>
          </a:xfrm>
          <a:prstGeom prst="rect">
            <a:avLst/>
          </a:prstGeom>
          <a:noFill/>
        </p:spPr>
        <p:txBody>
          <a:bodyPr wrap="square" lIns="0" rIns="0" rtlCol="0">
            <a:spAutoFit/>
          </a:bodyPr>
          <a:lstStyle/>
          <a:p>
            <a:pPr marL="0" lvl="1" fontAlgn="base">
              <a:lnSpc>
                <a:spcPct val="150000"/>
              </a:lnSpc>
              <a:tabLst>
                <a:tab pos="514350" algn="l"/>
              </a:tabLst>
            </a:pPr>
            <a:r>
              <a:rPr lang="en-ZW" sz="1100" b="1" dirty="0">
                <a:solidFill>
                  <a:srgbClr val="7030A0"/>
                </a:solidFill>
                <a:latin typeface="Arial Black" panose="020B0A04020102020204" pitchFamily="34" charset="0"/>
              </a:rPr>
              <a:t>Inflation</a:t>
            </a:r>
          </a:p>
          <a:p>
            <a:pPr marL="0" lvl="1" fontAlgn="base">
              <a:lnSpc>
                <a:spcPct val="150000"/>
              </a:lnSpc>
              <a:tabLst>
                <a:tab pos="514350" algn="l"/>
              </a:tabLst>
            </a:pPr>
            <a:r>
              <a:rPr lang="en-ZW" sz="1100" dirty="0" smtClean="0">
                <a:solidFill>
                  <a:prstClr val="black"/>
                </a:solidFill>
                <a:latin typeface="Garamond" panose="02020404030301010803" pitchFamily="18" charset="0"/>
              </a:rPr>
              <a:t>Inflation is forecast to be around zero due to the appreciation of the US dollar.</a:t>
            </a:r>
          </a:p>
          <a:p>
            <a:pPr marL="0" lvl="1" fontAlgn="base">
              <a:lnSpc>
                <a:spcPct val="150000"/>
              </a:lnSpc>
              <a:tabLst>
                <a:tab pos="514350" algn="l"/>
              </a:tabLst>
            </a:pPr>
            <a:endParaRPr lang="en-ZW" sz="1100" dirty="0">
              <a:solidFill>
                <a:prstClr val="black"/>
              </a:solidFill>
              <a:latin typeface="Garamond" panose="02020404030301010803" pitchFamily="18" charset="0"/>
            </a:endParaRPr>
          </a:p>
          <a:p>
            <a:pPr marL="0" lvl="1" fontAlgn="base">
              <a:lnSpc>
                <a:spcPct val="150000"/>
              </a:lnSpc>
              <a:tabLst>
                <a:tab pos="514350" algn="l"/>
              </a:tabLst>
            </a:pPr>
            <a:r>
              <a:rPr lang="en-ZW" sz="1100" b="1" dirty="0">
                <a:solidFill>
                  <a:srgbClr val="7030A0"/>
                </a:solidFill>
                <a:latin typeface="Arial Black" panose="020B0A04020102020204" pitchFamily="34" charset="0"/>
              </a:rPr>
              <a:t>External trade</a:t>
            </a:r>
          </a:p>
          <a:p>
            <a:pPr marL="0" lvl="1" fontAlgn="base">
              <a:lnSpc>
                <a:spcPct val="150000"/>
              </a:lnSpc>
              <a:tabLst>
                <a:tab pos="514350" algn="l"/>
              </a:tabLst>
            </a:pPr>
            <a:r>
              <a:rPr lang="en-ZW" sz="1100" dirty="0">
                <a:solidFill>
                  <a:prstClr val="black"/>
                </a:solidFill>
                <a:latin typeface="Garamond" panose="02020404030301010803" pitchFamily="18" charset="0"/>
              </a:rPr>
              <a:t>Exports are </a:t>
            </a:r>
            <a:r>
              <a:rPr lang="en-ZW" sz="1100" dirty="0" smtClean="0">
                <a:solidFill>
                  <a:prstClr val="black"/>
                </a:solidFill>
                <a:latin typeface="Garamond" panose="02020404030301010803" pitchFamily="18" charset="0"/>
              </a:rPr>
              <a:t>projected to be USD3.7 billion in 2015 while imports will be USD6.2 billion giving a trade deficit of USD2.9 billion.</a:t>
            </a:r>
          </a:p>
          <a:p>
            <a:pPr marL="0" lvl="1" fontAlgn="base">
              <a:lnSpc>
                <a:spcPct val="150000"/>
              </a:lnSpc>
              <a:tabLst>
                <a:tab pos="514350" algn="l"/>
              </a:tabLst>
            </a:pPr>
            <a:r>
              <a:rPr lang="en-ZW" sz="1100" dirty="0" smtClean="0">
                <a:solidFill>
                  <a:prstClr val="black"/>
                </a:solidFill>
                <a:latin typeface="Garamond" panose="02020404030301010803" pitchFamily="18" charset="0"/>
              </a:rPr>
              <a:t>The balance of payments deficit is forecast to be USD130.2 million in 2016.</a:t>
            </a:r>
          </a:p>
          <a:p>
            <a:pPr marL="0" lvl="1" fontAlgn="base">
              <a:lnSpc>
                <a:spcPct val="150000"/>
              </a:lnSpc>
              <a:tabLst>
                <a:tab pos="514350" algn="l"/>
              </a:tabLst>
            </a:pPr>
            <a:endParaRPr lang="en-ZW" sz="1100" b="1" dirty="0">
              <a:solidFill>
                <a:srgbClr val="7030A0"/>
              </a:solidFill>
              <a:latin typeface="Arial Black" panose="020B0A04020102020204" pitchFamily="34" charset="0"/>
            </a:endParaRPr>
          </a:p>
          <a:p>
            <a:pPr marL="0" lvl="1" fontAlgn="base">
              <a:lnSpc>
                <a:spcPct val="150000"/>
              </a:lnSpc>
              <a:tabLst>
                <a:tab pos="514350" algn="l"/>
              </a:tabLst>
            </a:pPr>
            <a:r>
              <a:rPr lang="en-ZW" sz="1100" b="1" dirty="0">
                <a:solidFill>
                  <a:srgbClr val="7030A0"/>
                </a:solidFill>
                <a:latin typeface="Arial Black" panose="020B0A04020102020204" pitchFamily="34" charset="0"/>
              </a:rPr>
              <a:t>Current account</a:t>
            </a:r>
          </a:p>
          <a:p>
            <a:pPr marL="0" lvl="1" fontAlgn="base">
              <a:lnSpc>
                <a:spcPct val="150000"/>
              </a:lnSpc>
              <a:tabLst>
                <a:tab pos="514350" algn="l"/>
              </a:tabLst>
            </a:pPr>
            <a:r>
              <a:rPr lang="en-ZW" sz="1100" dirty="0" smtClean="0">
                <a:solidFill>
                  <a:prstClr val="black"/>
                </a:solidFill>
                <a:latin typeface="Garamond" panose="02020404030301010803" pitchFamily="18" charset="0"/>
              </a:rPr>
              <a:t>A current </a:t>
            </a:r>
            <a:r>
              <a:rPr lang="en-ZW" sz="1100" dirty="0">
                <a:solidFill>
                  <a:prstClr val="black"/>
                </a:solidFill>
                <a:latin typeface="Garamond" panose="02020404030301010803" pitchFamily="18" charset="0"/>
              </a:rPr>
              <a:t>account deficit of </a:t>
            </a:r>
            <a:r>
              <a:rPr lang="en-ZW" sz="1100" dirty="0" smtClean="0">
                <a:solidFill>
                  <a:prstClr val="black"/>
                </a:solidFill>
                <a:latin typeface="Garamond" panose="02020404030301010803" pitchFamily="18" charset="0"/>
              </a:rPr>
              <a:t>USD2.6 </a:t>
            </a:r>
            <a:r>
              <a:rPr lang="en-ZW" sz="1100" dirty="0">
                <a:solidFill>
                  <a:prstClr val="black"/>
                </a:solidFill>
                <a:latin typeface="Garamond" panose="02020404030301010803" pitchFamily="18" charset="0"/>
              </a:rPr>
              <a:t>billion is anticipated in 2015 against </a:t>
            </a:r>
            <a:r>
              <a:rPr lang="en-ZW" sz="1100" dirty="0" smtClean="0">
                <a:solidFill>
                  <a:prstClr val="black"/>
                </a:solidFill>
                <a:latin typeface="Garamond" panose="02020404030301010803" pitchFamily="18" charset="0"/>
              </a:rPr>
              <a:t>USD2.8 </a:t>
            </a:r>
            <a:r>
              <a:rPr lang="en-ZW" sz="1100" dirty="0">
                <a:solidFill>
                  <a:prstClr val="black"/>
                </a:solidFill>
                <a:latin typeface="Garamond" panose="02020404030301010803" pitchFamily="18" charset="0"/>
              </a:rPr>
              <a:t>billion in 2014. This partly reflects unrecorded transactions, </a:t>
            </a:r>
            <a:r>
              <a:rPr lang="en-ZW" sz="1100" dirty="0" smtClean="0">
                <a:solidFill>
                  <a:prstClr val="black"/>
                </a:solidFill>
                <a:latin typeface="Garamond" panose="02020404030301010803" pitchFamily="18" charset="0"/>
              </a:rPr>
              <a:t>in </a:t>
            </a:r>
            <a:r>
              <a:rPr lang="en-ZW" sz="1100" dirty="0">
                <a:solidFill>
                  <a:prstClr val="black"/>
                </a:solidFill>
                <a:latin typeface="Garamond" panose="02020404030301010803" pitchFamily="18" charset="0"/>
              </a:rPr>
              <a:t>the form of remittances. </a:t>
            </a:r>
            <a:endParaRPr lang="en-ZW" sz="1100" dirty="0" smtClean="0">
              <a:solidFill>
                <a:prstClr val="black"/>
              </a:solidFill>
              <a:latin typeface="Garamond" panose="02020404030301010803" pitchFamily="18" charset="0"/>
            </a:endParaRPr>
          </a:p>
          <a:p>
            <a:pPr marL="0" lvl="1" fontAlgn="base">
              <a:lnSpc>
                <a:spcPct val="150000"/>
              </a:lnSpc>
              <a:tabLst>
                <a:tab pos="514350" algn="l"/>
              </a:tabLst>
            </a:pPr>
            <a:endParaRPr lang="en-ZW" sz="1100" dirty="0" smtClean="0">
              <a:solidFill>
                <a:prstClr val="black"/>
              </a:solidFill>
              <a:latin typeface="Garamond" panose="02020404030301010803" pitchFamily="18" charset="0"/>
            </a:endParaRPr>
          </a:p>
          <a:p>
            <a:pPr marL="0" lvl="1" fontAlgn="base">
              <a:lnSpc>
                <a:spcPct val="150000"/>
              </a:lnSpc>
              <a:tabLst>
                <a:tab pos="514350" algn="l"/>
              </a:tabLst>
            </a:pPr>
            <a:r>
              <a:rPr lang="en-ZW" sz="1100" b="1" dirty="0">
                <a:solidFill>
                  <a:srgbClr val="7030A0"/>
                </a:solidFill>
                <a:latin typeface="Arial Black" panose="020B0A04020102020204" pitchFamily="34" charset="0"/>
              </a:rPr>
              <a:t>Outlook</a:t>
            </a:r>
          </a:p>
          <a:p>
            <a:pPr marL="0" lvl="1" fontAlgn="base">
              <a:lnSpc>
                <a:spcPct val="150000"/>
              </a:lnSpc>
              <a:tabLst>
                <a:tab pos="514350" algn="l"/>
              </a:tabLst>
            </a:pPr>
            <a:r>
              <a:rPr lang="en-ZW" sz="1100" dirty="0">
                <a:solidFill>
                  <a:prstClr val="black"/>
                </a:solidFill>
                <a:latin typeface="Garamond" panose="02020404030301010803" pitchFamily="18" charset="0"/>
              </a:rPr>
              <a:t>E</a:t>
            </a:r>
            <a:r>
              <a:rPr lang="en-ZW" sz="1100" dirty="0" smtClean="0">
                <a:solidFill>
                  <a:prstClr val="black"/>
                </a:solidFill>
                <a:latin typeface="Garamond" panose="02020404030301010803" pitchFamily="18" charset="0"/>
              </a:rPr>
              <a:t>xports </a:t>
            </a:r>
            <a:r>
              <a:rPr lang="en-ZW" sz="1100" dirty="0">
                <a:solidFill>
                  <a:prstClr val="black"/>
                </a:solidFill>
                <a:latin typeface="Garamond" panose="02020404030301010803" pitchFamily="18" charset="0"/>
              </a:rPr>
              <a:t>are projected to increase to </a:t>
            </a:r>
            <a:r>
              <a:rPr lang="en-ZW" sz="1100" dirty="0" smtClean="0">
                <a:solidFill>
                  <a:prstClr val="black"/>
                </a:solidFill>
                <a:latin typeface="Garamond" panose="02020404030301010803" pitchFamily="18" charset="0"/>
              </a:rPr>
              <a:t>USD3.7 </a:t>
            </a:r>
            <a:r>
              <a:rPr lang="en-ZW" sz="1100" dirty="0">
                <a:solidFill>
                  <a:prstClr val="black"/>
                </a:solidFill>
                <a:latin typeface="Garamond" panose="02020404030301010803" pitchFamily="18" charset="0"/>
              </a:rPr>
              <a:t>billion </a:t>
            </a:r>
            <a:r>
              <a:rPr lang="en-ZW" sz="1100" dirty="0" smtClean="0">
                <a:solidFill>
                  <a:prstClr val="black"/>
                </a:solidFill>
                <a:latin typeface="Garamond" panose="02020404030301010803" pitchFamily="18" charset="0"/>
              </a:rPr>
              <a:t>in </a:t>
            </a:r>
            <a:r>
              <a:rPr lang="en-ZW" sz="1100" dirty="0">
                <a:solidFill>
                  <a:prstClr val="black"/>
                </a:solidFill>
                <a:latin typeface="Garamond" panose="02020404030301010803" pitchFamily="18" charset="0"/>
              </a:rPr>
              <a:t>2016, from </a:t>
            </a:r>
            <a:r>
              <a:rPr lang="en-ZW" sz="1100" dirty="0" smtClean="0">
                <a:solidFill>
                  <a:prstClr val="black"/>
                </a:solidFill>
                <a:latin typeface="Garamond" panose="02020404030301010803" pitchFamily="18" charset="0"/>
              </a:rPr>
              <a:t>USD3.4 </a:t>
            </a:r>
            <a:r>
              <a:rPr lang="en-ZW" sz="1100" dirty="0">
                <a:solidFill>
                  <a:prstClr val="black"/>
                </a:solidFill>
                <a:latin typeface="Garamond" panose="02020404030301010803" pitchFamily="18" charset="0"/>
              </a:rPr>
              <a:t>billion projected in 2015</a:t>
            </a:r>
            <a:r>
              <a:rPr lang="en-ZW" sz="1100" dirty="0" smtClean="0">
                <a:solidFill>
                  <a:prstClr val="black"/>
                </a:solidFill>
                <a:latin typeface="Garamond" panose="02020404030301010803" pitchFamily="18" charset="0"/>
              </a:rPr>
              <a:t>.</a:t>
            </a:r>
          </a:p>
          <a:p>
            <a:pPr marL="0" lvl="1" fontAlgn="base">
              <a:lnSpc>
                <a:spcPct val="150000"/>
              </a:lnSpc>
              <a:tabLst>
                <a:tab pos="514350" algn="l"/>
              </a:tabLst>
            </a:pPr>
            <a:r>
              <a:rPr lang="en-ZW" sz="1100" dirty="0" smtClean="0">
                <a:solidFill>
                  <a:prstClr val="black"/>
                </a:solidFill>
                <a:latin typeface="Garamond" panose="02020404030301010803" pitchFamily="18" charset="0"/>
              </a:rPr>
              <a:t>Imports </a:t>
            </a:r>
            <a:r>
              <a:rPr lang="en-ZW" sz="1100" dirty="0">
                <a:solidFill>
                  <a:prstClr val="black"/>
                </a:solidFill>
                <a:latin typeface="Garamond" panose="02020404030301010803" pitchFamily="18" charset="0"/>
              </a:rPr>
              <a:t>are projected to marginally decline to </a:t>
            </a:r>
            <a:r>
              <a:rPr lang="en-ZW" sz="1100" dirty="0" smtClean="0">
                <a:solidFill>
                  <a:prstClr val="black"/>
                </a:solidFill>
                <a:latin typeface="Garamond" panose="02020404030301010803" pitchFamily="18" charset="0"/>
              </a:rPr>
              <a:t>USD6.2 </a:t>
            </a:r>
            <a:r>
              <a:rPr lang="en-ZW" sz="1100" dirty="0">
                <a:solidFill>
                  <a:prstClr val="black"/>
                </a:solidFill>
                <a:latin typeface="Garamond" panose="02020404030301010803" pitchFamily="18" charset="0"/>
              </a:rPr>
              <a:t>billion from </a:t>
            </a:r>
            <a:r>
              <a:rPr lang="en-ZW" sz="1100" dirty="0" smtClean="0">
                <a:solidFill>
                  <a:prstClr val="black"/>
                </a:solidFill>
                <a:latin typeface="Garamond" panose="02020404030301010803" pitchFamily="18" charset="0"/>
              </a:rPr>
              <a:t>USD6.3 billion.</a:t>
            </a:r>
            <a:endParaRPr lang="en-ZW" sz="1100" dirty="0">
              <a:solidFill>
                <a:prstClr val="black"/>
              </a:solidFill>
              <a:latin typeface="Garamond" panose="02020404030301010803" pitchFamily="18" charset="0"/>
            </a:endParaRPr>
          </a:p>
          <a:p>
            <a:pPr marL="0" lvl="1" fontAlgn="base">
              <a:lnSpc>
                <a:spcPct val="150000"/>
              </a:lnSpc>
              <a:tabLst>
                <a:tab pos="514350" algn="l"/>
              </a:tabLst>
            </a:pPr>
            <a:endParaRPr lang="en-ZW" sz="1100" b="1" dirty="0" smtClean="0">
              <a:solidFill>
                <a:prstClr val="black"/>
              </a:solidFill>
              <a:latin typeface="Garamond" panose="02020404030301010803" pitchFamily="18" charset="0"/>
            </a:endParaRPr>
          </a:p>
          <a:p>
            <a:pPr marL="0" lvl="1" fontAlgn="base">
              <a:lnSpc>
                <a:spcPct val="150000"/>
              </a:lnSpc>
              <a:tabLst>
                <a:tab pos="514350" algn="l"/>
              </a:tabLst>
            </a:pPr>
            <a:r>
              <a:rPr lang="en-ZW" sz="1100" b="1" dirty="0">
                <a:solidFill>
                  <a:srgbClr val="7030A0"/>
                </a:solidFill>
                <a:latin typeface="Arial Black" panose="020B0A04020102020204" pitchFamily="34" charset="0"/>
              </a:rPr>
              <a:t>Public debt</a:t>
            </a:r>
          </a:p>
          <a:p>
            <a:pPr marL="0" lvl="1" fontAlgn="base">
              <a:lnSpc>
                <a:spcPct val="150000"/>
              </a:lnSpc>
              <a:tabLst>
                <a:tab pos="514350" algn="l"/>
              </a:tabLst>
            </a:pPr>
            <a:r>
              <a:rPr lang="en-ZW" sz="1100" dirty="0" smtClean="0">
                <a:solidFill>
                  <a:prstClr val="black"/>
                </a:solidFill>
                <a:latin typeface="Garamond" panose="02020404030301010803" pitchFamily="18" charset="0"/>
              </a:rPr>
              <a:t>Public debt, including arrears, was estimated at USD8.368 billion as at September 2015 made up of USD1.290 billion domestic debt and USD7.078 external debt.</a:t>
            </a:r>
          </a:p>
          <a:p>
            <a:pPr marL="0" lvl="1" fontAlgn="base">
              <a:lnSpc>
                <a:spcPct val="150000"/>
              </a:lnSpc>
              <a:tabLst>
                <a:tab pos="514350" algn="l"/>
              </a:tabLst>
            </a:pPr>
            <a:endParaRPr lang="en-ZW" sz="1100" dirty="0">
              <a:solidFill>
                <a:prstClr val="black"/>
              </a:solidFill>
              <a:latin typeface="Garamond" panose="02020404030301010803" pitchFamily="18" charset="0"/>
            </a:endParaRPr>
          </a:p>
        </p:txBody>
      </p:sp>
      <p:sp>
        <p:nvSpPr>
          <p:cNvPr id="6" name="Rectangle 18"/>
          <p:cNvSpPr>
            <a:spLocks noChangeArrowheads="1"/>
          </p:cNvSpPr>
          <p:nvPr>
            <p:custDataLst>
              <p:tags r:id="rId1"/>
            </p:custDataLst>
          </p:nvPr>
        </p:nvSpPr>
        <p:spPr bwMode="gray">
          <a:xfrm>
            <a:off x="239379" y="482600"/>
            <a:ext cx="8489951" cy="369332"/>
          </a:xfrm>
          <a:prstGeom prst="rect">
            <a:avLst/>
          </a:prstGeom>
          <a:solidFill>
            <a:srgbClr val="008000"/>
          </a:soli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spcBef>
                <a:spcPct val="0"/>
              </a:spcBef>
              <a:spcAft>
                <a:spcPct val="0"/>
              </a:spcAft>
            </a:pPr>
            <a:r>
              <a:rPr lang="en-ZW" sz="2400" dirty="0">
                <a:solidFill>
                  <a:schemeClr val="bg1"/>
                </a:solidFill>
                <a:latin typeface="Garamond" panose="02020404030301010803" pitchFamily="18" charset="0"/>
              </a:rPr>
              <a:t>Economic overview</a:t>
            </a:r>
            <a:endParaRPr lang="en-US" sz="2400" dirty="0">
              <a:solidFill>
                <a:schemeClr val="bg1"/>
              </a:solidFill>
              <a:latin typeface="Garamond" panose="02020404030301010803" pitchFamily="18"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43600"/>
            <a:ext cx="9144000" cy="793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1269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876800"/>
            <a:ext cx="914400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73049" y="1371600"/>
            <a:ext cx="8489951" cy="4385816"/>
          </a:xfrm>
          <a:prstGeom prst="rect">
            <a:avLst/>
          </a:prstGeom>
          <a:noFill/>
        </p:spPr>
        <p:txBody>
          <a:bodyPr wrap="square" lIns="0" rIns="0" rtlCol="0">
            <a:spAutoFit/>
          </a:bodyPr>
          <a:lstStyle/>
          <a:p>
            <a:pPr marL="0" lvl="1" fontAlgn="base">
              <a:tabLst>
                <a:tab pos="514350" algn="l"/>
              </a:tabLst>
            </a:pPr>
            <a:r>
              <a:rPr lang="en-ZW" sz="1100" b="1" dirty="0">
                <a:solidFill>
                  <a:srgbClr val="7030A0"/>
                </a:solidFill>
                <a:latin typeface="Arial Black" panose="020B0A04020102020204" pitchFamily="34" charset="0"/>
              </a:rPr>
              <a:t>Budget parameters</a:t>
            </a:r>
          </a:p>
          <a:p>
            <a:pPr marL="0" lvl="1" fontAlgn="base">
              <a:tabLst>
                <a:tab pos="514350" algn="l"/>
              </a:tabLst>
            </a:pPr>
            <a:r>
              <a:rPr lang="en-ZW" sz="1100" dirty="0" smtClean="0">
                <a:solidFill>
                  <a:prstClr val="black"/>
                </a:solidFill>
                <a:latin typeface="Garamond" panose="02020404030301010803" pitchFamily="18" charset="0"/>
              </a:rPr>
              <a:t>The </a:t>
            </a:r>
            <a:r>
              <a:rPr lang="en-ZW" sz="1100" dirty="0">
                <a:solidFill>
                  <a:prstClr val="black"/>
                </a:solidFill>
                <a:latin typeface="Garamond" panose="02020404030301010803" pitchFamily="18" charset="0"/>
              </a:rPr>
              <a:t>crafting of the 2016 Budget is anchored on interventions to minimise on all the downside risks that pose adverse implications on the attainment of </a:t>
            </a:r>
            <a:r>
              <a:rPr lang="en-ZW" sz="1100" dirty="0" smtClean="0">
                <a:solidFill>
                  <a:prstClr val="black"/>
                </a:solidFill>
                <a:latin typeface="Garamond" panose="02020404030301010803" pitchFamily="18" charset="0"/>
              </a:rPr>
              <a:t> </a:t>
            </a:r>
            <a:r>
              <a:rPr lang="en-ZW" sz="1100" dirty="0">
                <a:solidFill>
                  <a:prstClr val="black"/>
                </a:solidFill>
                <a:latin typeface="Garamond" panose="02020404030301010803" pitchFamily="18" charset="0"/>
              </a:rPr>
              <a:t>Zim Asset objectives </a:t>
            </a:r>
            <a:r>
              <a:rPr lang="en-ZW" sz="1100" dirty="0" smtClean="0">
                <a:solidFill>
                  <a:prstClr val="black"/>
                </a:solidFill>
                <a:latin typeface="Garamond" panose="02020404030301010803" pitchFamily="18" charset="0"/>
              </a:rPr>
              <a:t>and </a:t>
            </a:r>
            <a:r>
              <a:rPr lang="en-ZW" sz="1100" dirty="0">
                <a:solidFill>
                  <a:prstClr val="black"/>
                </a:solidFill>
                <a:latin typeface="Garamond" panose="02020404030301010803" pitchFamily="18" charset="0"/>
              </a:rPr>
              <a:t>targets.</a:t>
            </a:r>
          </a:p>
          <a:p>
            <a:pPr marL="0" lvl="1" fontAlgn="base">
              <a:tabLst>
                <a:tab pos="514350" algn="l"/>
              </a:tabLst>
            </a:pPr>
            <a:endParaRPr lang="en-ZW" sz="1100" dirty="0" smtClean="0">
              <a:solidFill>
                <a:prstClr val="black"/>
              </a:solidFill>
              <a:latin typeface="Garamond" panose="02020404030301010803" pitchFamily="18" charset="0"/>
            </a:endParaRPr>
          </a:p>
          <a:p>
            <a:pPr marL="0" lvl="1" fontAlgn="base">
              <a:tabLst>
                <a:tab pos="514350" algn="l"/>
              </a:tabLst>
            </a:pPr>
            <a:r>
              <a:rPr lang="en-ZW" sz="1100" dirty="0" smtClean="0">
                <a:solidFill>
                  <a:prstClr val="black"/>
                </a:solidFill>
                <a:latin typeface="Garamond" panose="02020404030301010803" pitchFamily="18" charset="0"/>
              </a:rPr>
              <a:t>Some </a:t>
            </a:r>
            <a:r>
              <a:rPr lang="en-ZW" sz="1100" dirty="0">
                <a:solidFill>
                  <a:prstClr val="black"/>
                </a:solidFill>
                <a:latin typeface="Garamond" panose="02020404030301010803" pitchFamily="18" charset="0"/>
              </a:rPr>
              <a:t>of the down side risks </a:t>
            </a:r>
            <a:r>
              <a:rPr lang="en-ZW" sz="1100" dirty="0" smtClean="0">
                <a:solidFill>
                  <a:prstClr val="black"/>
                </a:solidFill>
                <a:latin typeface="Garamond" panose="02020404030301010803" pitchFamily="18" charset="0"/>
              </a:rPr>
              <a:t>are:</a:t>
            </a:r>
          </a:p>
          <a:p>
            <a:pPr marL="171450" lvl="1" indent="-171450" fontAlgn="base">
              <a:buFont typeface="Arial" panose="020B0604020202020204" pitchFamily="34" charset="0"/>
              <a:buChar char="•"/>
              <a:tabLst>
                <a:tab pos="514350" algn="l"/>
              </a:tabLst>
            </a:pPr>
            <a:r>
              <a:rPr lang="en-ZW" sz="1100" dirty="0" smtClean="0">
                <a:solidFill>
                  <a:prstClr val="black"/>
                </a:solidFill>
                <a:latin typeface="Garamond" panose="02020404030301010803" pitchFamily="18" charset="0"/>
              </a:rPr>
              <a:t>global </a:t>
            </a:r>
            <a:r>
              <a:rPr lang="en-ZW" sz="1100" dirty="0">
                <a:solidFill>
                  <a:prstClr val="black"/>
                </a:solidFill>
                <a:latin typeface="Garamond" panose="02020404030301010803" pitchFamily="18" charset="0"/>
              </a:rPr>
              <a:t>developments related to commodity prices </a:t>
            </a:r>
            <a:r>
              <a:rPr lang="en-ZW" sz="1100" dirty="0" smtClean="0">
                <a:solidFill>
                  <a:prstClr val="black"/>
                </a:solidFill>
                <a:latin typeface="Garamond" panose="02020404030301010803" pitchFamily="18" charset="0"/>
              </a:rPr>
              <a:t>and demand</a:t>
            </a:r>
            <a:r>
              <a:rPr lang="en-ZW" sz="1100" dirty="0">
                <a:solidFill>
                  <a:prstClr val="black"/>
                </a:solidFill>
                <a:latin typeface="Garamond" panose="02020404030301010803" pitchFamily="18" charset="0"/>
              </a:rPr>
              <a:t>;</a:t>
            </a:r>
            <a:endParaRPr lang="en-ZW" sz="1100" dirty="0" smtClean="0">
              <a:solidFill>
                <a:prstClr val="black"/>
              </a:solidFill>
              <a:latin typeface="Garamond" panose="02020404030301010803" pitchFamily="18" charset="0"/>
            </a:endParaRPr>
          </a:p>
          <a:p>
            <a:pPr marL="171450" lvl="1" indent="-171450" fontAlgn="base">
              <a:buFont typeface="Arial" panose="020B0604020202020204" pitchFamily="34" charset="0"/>
              <a:buChar char="•"/>
              <a:tabLst>
                <a:tab pos="514350" algn="l"/>
              </a:tabLst>
            </a:pPr>
            <a:r>
              <a:rPr lang="en-ZW" sz="1100" dirty="0" smtClean="0">
                <a:solidFill>
                  <a:prstClr val="black"/>
                </a:solidFill>
                <a:latin typeface="Garamond" panose="02020404030301010803" pitchFamily="18" charset="0"/>
              </a:rPr>
              <a:t> </a:t>
            </a:r>
            <a:r>
              <a:rPr lang="en-ZW" sz="1100" dirty="0">
                <a:solidFill>
                  <a:prstClr val="black"/>
                </a:solidFill>
                <a:latin typeface="Garamond" panose="02020404030301010803" pitchFamily="18" charset="0"/>
              </a:rPr>
              <a:t>adverse weather </a:t>
            </a:r>
            <a:r>
              <a:rPr lang="en-ZW" sz="1100" dirty="0" smtClean="0">
                <a:solidFill>
                  <a:prstClr val="black"/>
                </a:solidFill>
                <a:latin typeface="Garamond" panose="02020404030301010803" pitchFamily="18" charset="0"/>
              </a:rPr>
              <a:t>conditions</a:t>
            </a:r>
            <a:r>
              <a:rPr lang="en-ZW" sz="1100" dirty="0">
                <a:solidFill>
                  <a:prstClr val="black"/>
                </a:solidFill>
                <a:latin typeface="Garamond" panose="02020404030301010803" pitchFamily="18" charset="0"/>
              </a:rPr>
              <a:t>;</a:t>
            </a:r>
            <a:endParaRPr lang="en-ZW" sz="1100" dirty="0" smtClean="0">
              <a:solidFill>
                <a:prstClr val="black"/>
              </a:solidFill>
              <a:latin typeface="Garamond" panose="02020404030301010803" pitchFamily="18" charset="0"/>
            </a:endParaRPr>
          </a:p>
          <a:p>
            <a:pPr marL="171450" lvl="1" indent="-171450" fontAlgn="base">
              <a:buFont typeface="Arial" panose="020B0604020202020204" pitchFamily="34" charset="0"/>
              <a:buChar char="•"/>
              <a:tabLst>
                <a:tab pos="514350" algn="l"/>
              </a:tabLst>
            </a:pPr>
            <a:r>
              <a:rPr lang="en-ZW" sz="1100" dirty="0" smtClean="0">
                <a:solidFill>
                  <a:prstClr val="black"/>
                </a:solidFill>
                <a:latin typeface="Garamond" panose="02020404030301010803" pitchFamily="18" charset="0"/>
              </a:rPr>
              <a:t>fiscal challenges</a:t>
            </a:r>
            <a:r>
              <a:rPr lang="en-ZW" sz="1100" dirty="0">
                <a:solidFill>
                  <a:prstClr val="black"/>
                </a:solidFill>
                <a:latin typeface="Garamond" panose="02020404030301010803" pitchFamily="18" charset="0"/>
              </a:rPr>
              <a:t>;</a:t>
            </a:r>
            <a:r>
              <a:rPr lang="en-ZW" sz="1100" dirty="0" smtClean="0">
                <a:solidFill>
                  <a:prstClr val="black"/>
                </a:solidFill>
                <a:latin typeface="Garamond" panose="02020404030301010803" pitchFamily="18" charset="0"/>
              </a:rPr>
              <a:t> and</a:t>
            </a:r>
          </a:p>
          <a:p>
            <a:pPr marL="171450" lvl="1" indent="-171450" fontAlgn="base">
              <a:buFont typeface="Arial" panose="020B0604020202020204" pitchFamily="34" charset="0"/>
              <a:buChar char="•"/>
              <a:tabLst>
                <a:tab pos="514350" algn="l"/>
              </a:tabLst>
            </a:pPr>
            <a:r>
              <a:rPr lang="en-ZW" sz="1100" dirty="0" smtClean="0">
                <a:solidFill>
                  <a:prstClr val="black"/>
                </a:solidFill>
                <a:latin typeface="Garamond" panose="02020404030301010803" pitchFamily="18" charset="0"/>
              </a:rPr>
              <a:t>institutional </a:t>
            </a:r>
            <a:r>
              <a:rPr lang="en-ZW" sz="1100" dirty="0">
                <a:solidFill>
                  <a:prstClr val="black"/>
                </a:solidFill>
                <a:latin typeface="Garamond" panose="02020404030301010803" pitchFamily="18" charset="0"/>
              </a:rPr>
              <a:t>weaknesses.</a:t>
            </a:r>
          </a:p>
          <a:p>
            <a:pPr marL="0" lvl="1" fontAlgn="base">
              <a:tabLst>
                <a:tab pos="514350" algn="l"/>
              </a:tabLst>
            </a:pPr>
            <a:endParaRPr lang="en-ZW" sz="1100" dirty="0" smtClean="0">
              <a:solidFill>
                <a:prstClr val="black"/>
              </a:solidFill>
              <a:latin typeface="Garamond" panose="02020404030301010803" pitchFamily="18" charset="0"/>
            </a:endParaRPr>
          </a:p>
          <a:p>
            <a:pPr marL="0" lvl="1" fontAlgn="base">
              <a:tabLst>
                <a:tab pos="514350" algn="l"/>
              </a:tabLst>
            </a:pPr>
            <a:r>
              <a:rPr lang="en-ZW" sz="1100" b="1" dirty="0">
                <a:solidFill>
                  <a:srgbClr val="7030A0"/>
                </a:solidFill>
                <a:latin typeface="Arial Black" panose="020B0A04020102020204" pitchFamily="34" charset="0"/>
              </a:rPr>
              <a:t>Budget estimates</a:t>
            </a:r>
          </a:p>
          <a:p>
            <a:pPr marL="171450" lvl="1" indent="-171450" fontAlgn="base">
              <a:buFont typeface="Arial" panose="020B0604020202020204" pitchFamily="34" charset="0"/>
              <a:buChar char="•"/>
              <a:tabLst>
                <a:tab pos="514350" algn="l"/>
              </a:tabLst>
            </a:pPr>
            <a:r>
              <a:rPr lang="en-ZW" sz="1100" dirty="0">
                <a:solidFill>
                  <a:prstClr val="black"/>
                </a:solidFill>
                <a:latin typeface="Garamond" panose="02020404030301010803" pitchFamily="18" charset="0"/>
              </a:rPr>
              <a:t>Projected total revenue is </a:t>
            </a:r>
            <a:r>
              <a:rPr lang="en-ZW" sz="1100" b="1" dirty="0">
                <a:solidFill>
                  <a:prstClr val="black"/>
                </a:solidFill>
                <a:latin typeface="Garamond" panose="02020404030301010803" pitchFamily="18" charset="0"/>
              </a:rPr>
              <a:t>USD3.85 billion</a:t>
            </a:r>
            <a:r>
              <a:rPr lang="en-ZW" sz="1100" dirty="0">
                <a:solidFill>
                  <a:prstClr val="black"/>
                </a:solidFill>
                <a:latin typeface="Garamond" panose="02020404030301010803" pitchFamily="18" charset="0"/>
              </a:rPr>
              <a:t>.</a:t>
            </a:r>
          </a:p>
          <a:p>
            <a:pPr marL="171450" lvl="1" indent="-171450" fontAlgn="base">
              <a:buFont typeface="Arial" panose="020B0604020202020204" pitchFamily="34" charset="0"/>
              <a:buChar char="•"/>
              <a:tabLst>
                <a:tab pos="514350" algn="l"/>
              </a:tabLst>
            </a:pPr>
            <a:r>
              <a:rPr lang="en-ZW" sz="1100" dirty="0">
                <a:solidFill>
                  <a:prstClr val="black"/>
                </a:solidFill>
                <a:latin typeface="Garamond" panose="02020404030301010803" pitchFamily="18" charset="0"/>
              </a:rPr>
              <a:t>Recurrent expenditure will be USD3.685 billion while USD315 million is proposed for the development budget.</a:t>
            </a:r>
          </a:p>
          <a:p>
            <a:pPr marL="0" lvl="1" fontAlgn="base">
              <a:tabLst>
                <a:tab pos="514350" algn="l"/>
              </a:tabLst>
            </a:pPr>
            <a:endParaRPr lang="en-ZW" sz="1100" dirty="0">
              <a:solidFill>
                <a:prstClr val="black"/>
              </a:solidFill>
              <a:latin typeface="Garamond" panose="02020404030301010803" pitchFamily="18" charset="0"/>
            </a:endParaRPr>
          </a:p>
          <a:p>
            <a:pPr marL="0" lvl="1" fontAlgn="base">
              <a:tabLst>
                <a:tab pos="514350" algn="l"/>
              </a:tabLst>
            </a:pPr>
            <a:r>
              <a:rPr lang="en-ZW" sz="1100" b="1" dirty="0">
                <a:solidFill>
                  <a:srgbClr val="7030A0"/>
                </a:solidFill>
                <a:latin typeface="Arial Black" panose="020B0A04020102020204" pitchFamily="34" charset="0"/>
              </a:rPr>
              <a:t>Budget assumptions</a:t>
            </a:r>
          </a:p>
          <a:p>
            <a:pPr marL="0" lvl="1" fontAlgn="base">
              <a:tabLst>
                <a:tab pos="514350" algn="l"/>
              </a:tabLst>
            </a:pPr>
            <a:r>
              <a:rPr lang="en-US" sz="1100" dirty="0" smtClean="0">
                <a:solidFill>
                  <a:prstClr val="black"/>
                </a:solidFill>
                <a:latin typeface="Garamond" panose="02020404030301010803" pitchFamily="18" charset="0"/>
              </a:rPr>
              <a:t>The </a:t>
            </a:r>
            <a:r>
              <a:rPr lang="en-US" sz="1100" dirty="0">
                <a:solidFill>
                  <a:prstClr val="black"/>
                </a:solidFill>
                <a:latin typeface="Garamond" panose="02020404030301010803" pitchFamily="18" charset="0"/>
              </a:rPr>
              <a:t>broad assumptions underpinning the 2016 </a:t>
            </a:r>
            <a:r>
              <a:rPr lang="en-US" sz="1100" dirty="0" smtClean="0">
                <a:solidFill>
                  <a:prstClr val="black"/>
                </a:solidFill>
                <a:latin typeface="Garamond" panose="02020404030301010803" pitchFamily="18" charset="0"/>
              </a:rPr>
              <a:t>Budget </a:t>
            </a:r>
            <a:r>
              <a:rPr lang="en-US" sz="1100" dirty="0">
                <a:solidFill>
                  <a:prstClr val="black"/>
                </a:solidFill>
                <a:latin typeface="Garamond" panose="02020404030301010803" pitchFamily="18" charset="0"/>
              </a:rPr>
              <a:t>Framework are as follows:</a:t>
            </a:r>
            <a:endParaRPr lang="en-ZW" sz="1100" dirty="0">
              <a:solidFill>
                <a:prstClr val="black"/>
              </a:solidFill>
              <a:latin typeface="Garamond" panose="02020404030301010803" pitchFamily="18" charset="0"/>
            </a:endParaRPr>
          </a:p>
          <a:p>
            <a:pPr marL="171450" lvl="1" indent="-171450" fontAlgn="base">
              <a:buFont typeface="Arial" panose="020B0604020202020204" pitchFamily="34" charset="0"/>
              <a:buChar char="•"/>
              <a:tabLst>
                <a:tab pos="514350" algn="l"/>
              </a:tabLst>
            </a:pPr>
            <a:r>
              <a:rPr lang="en-US" sz="1100" dirty="0">
                <a:solidFill>
                  <a:prstClr val="black"/>
                </a:solidFill>
                <a:latin typeface="Garamond" panose="02020404030301010803" pitchFamily="18" charset="0"/>
              </a:rPr>
              <a:t>Further prices alignment, with inflation remaining negative </a:t>
            </a:r>
            <a:r>
              <a:rPr lang="en-US" sz="1100" dirty="0" smtClean="0">
                <a:solidFill>
                  <a:prstClr val="black"/>
                </a:solidFill>
                <a:latin typeface="Garamond" panose="02020404030301010803" pitchFamily="18" charset="0"/>
              </a:rPr>
              <a:t>and </a:t>
            </a:r>
            <a:r>
              <a:rPr lang="en-US" sz="1100" dirty="0">
                <a:solidFill>
                  <a:prstClr val="black"/>
                </a:solidFill>
                <a:latin typeface="Garamond" panose="02020404030301010803" pitchFamily="18" charset="0"/>
              </a:rPr>
              <a:t>projected to average -1.2%;</a:t>
            </a:r>
            <a:endParaRPr lang="en-ZW" sz="1100" dirty="0">
              <a:solidFill>
                <a:prstClr val="black"/>
              </a:solidFill>
              <a:latin typeface="Garamond" panose="02020404030301010803" pitchFamily="18" charset="0"/>
            </a:endParaRPr>
          </a:p>
          <a:p>
            <a:pPr marL="171450" lvl="1" indent="-171450" fontAlgn="base">
              <a:buFont typeface="Arial" panose="020B0604020202020204" pitchFamily="34" charset="0"/>
              <a:buChar char="•"/>
              <a:tabLst>
                <a:tab pos="514350" algn="l"/>
              </a:tabLst>
            </a:pPr>
            <a:r>
              <a:rPr lang="en-US" sz="1100" dirty="0">
                <a:solidFill>
                  <a:prstClr val="black"/>
                </a:solidFill>
                <a:latin typeface="Garamond" panose="02020404030301010803" pitchFamily="18" charset="0"/>
              </a:rPr>
              <a:t>Improved business environment and lower cost of doing business, which build confidence and attract investment to </a:t>
            </a:r>
            <a:r>
              <a:rPr lang="en-US" sz="1100" dirty="0" smtClean="0">
                <a:solidFill>
                  <a:prstClr val="black"/>
                </a:solidFill>
                <a:latin typeface="Garamond" panose="02020404030301010803" pitchFamily="18" charset="0"/>
              </a:rPr>
              <a:t>key </a:t>
            </a:r>
            <a:r>
              <a:rPr lang="en-US" sz="1100" dirty="0">
                <a:solidFill>
                  <a:prstClr val="black"/>
                </a:solidFill>
                <a:latin typeface="Garamond" panose="02020404030301010803" pitchFamily="18" charset="0"/>
              </a:rPr>
              <a:t>productive sectors; </a:t>
            </a:r>
            <a:endParaRPr lang="en-ZW" sz="1100" dirty="0">
              <a:solidFill>
                <a:prstClr val="black"/>
              </a:solidFill>
              <a:latin typeface="Garamond" panose="02020404030301010803" pitchFamily="18" charset="0"/>
            </a:endParaRPr>
          </a:p>
          <a:p>
            <a:pPr marL="171450" lvl="1" indent="-171450" fontAlgn="base">
              <a:buFont typeface="Arial" panose="020B0604020202020204" pitchFamily="34" charset="0"/>
              <a:buChar char="•"/>
              <a:tabLst>
                <a:tab pos="514350" algn="l"/>
              </a:tabLst>
            </a:pPr>
            <a:r>
              <a:rPr lang="en-US" sz="1100" dirty="0">
                <a:solidFill>
                  <a:prstClr val="black"/>
                </a:solidFill>
                <a:latin typeface="Garamond" panose="02020404030301010803" pitchFamily="18" charset="0"/>
              </a:rPr>
              <a:t>Normal to below normal rainfall season;</a:t>
            </a:r>
            <a:endParaRPr lang="en-ZW" sz="1100" dirty="0">
              <a:solidFill>
                <a:prstClr val="black"/>
              </a:solidFill>
              <a:latin typeface="Garamond" panose="02020404030301010803" pitchFamily="18" charset="0"/>
            </a:endParaRPr>
          </a:p>
          <a:p>
            <a:pPr marL="171450" lvl="1" indent="-171450" fontAlgn="base">
              <a:buFont typeface="Arial" panose="020B0604020202020204" pitchFamily="34" charset="0"/>
              <a:buChar char="•"/>
              <a:tabLst>
                <a:tab pos="514350" algn="l"/>
              </a:tabLst>
            </a:pPr>
            <a:r>
              <a:rPr lang="en-US" sz="1100" dirty="0">
                <a:solidFill>
                  <a:prstClr val="black"/>
                </a:solidFill>
                <a:latin typeface="Garamond" panose="02020404030301010803" pitchFamily="18" charset="0"/>
              </a:rPr>
              <a:t>Some rebound of global economic growth to around 3.6% in </a:t>
            </a:r>
            <a:r>
              <a:rPr lang="en-US" sz="1100" dirty="0" smtClean="0">
                <a:solidFill>
                  <a:prstClr val="black"/>
                </a:solidFill>
                <a:latin typeface="Garamond" panose="02020404030301010803" pitchFamily="18" charset="0"/>
              </a:rPr>
              <a:t>2016 </a:t>
            </a:r>
            <a:r>
              <a:rPr lang="en-US" sz="1100" dirty="0">
                <a:solidFill>
                  <a:prstClr val="black"/>
                </a:solidFill>
                <a:latin typeface="Garamond" panose="02020404030301010803" pitchFamily="18" charset="0"/>
              </a:rPr>
              <a:t>;</a:t>
            </a:r>
            <a:endParaRPr lang="en-ZW" sz="1100" dirty="0">
              <a:solidFill>
                <a:prstClr val="black"/>
              </a:solidFill>
              <a:latin typeface="Garamond" panose="02020404030301010803" pitchFamily="18" charset="0"/>
            </a:endParaRPr>
          </a:p>
          <a:p>
            <a:pPr marL="171450" lvl="1" indent="-171450" fontAlgn="base">
              <a:buFont typeface="Arial" panose="020B0604020202020204" pitchFamily="34" charset="0"/>
              <a:buChar char="•"/>
              <a:tabLst>
                <a:tab pos="514350" algn="l"/>
              </a:tabLst>
            </a:pPr>
            <a:r>
              <a:rPr lang="en-US" sz="1100" dirty="0">
                <a:solidFill>
                  <a:prstClr val="black"/>
                </a:solidFill>
                <a:latin typeface="Garamond" panose="02020404030301010803" pitchFamily="18" charset="0"/>
              </a:rPr>
              <a:t>Subdued international mineral commodity prices, implying low earnings from mineral exports and reduced viability for </a:t>
            </a:r>
            <a:r>
              <a:rPr lang="en-US" sz="1100" dirty="0" smtClean="0">
                <a:solidFill>
                  <a:prstClr val="black"/>
                </a:solidFill>
                <a:latin typeface="Garamond" panose="02020404030301010803" pitchFamily="18" charset="0"/>
              </a:rPr>
              <a:t>mining </a:t>
            </a:r>
            <a:r>
              <a:rPr lang="en-US" sz="1100" dirty="0">
                <a:solidFill>
                  <a:prstClr val="black"/>
                </a:solidFill>
                <a:latin typeface="Garamond" panose="02020404030301010803" pitchFamily="18" charset="0"/>
              </a:rPr>
              <a:t>houses;</a:t>
            </a:r>
            <a:endParaRPr lang="en-ZW" sz="1100" dirty="0">
              <a:solidFill>
                <a:prstClr val="black"/>
              </a:solidFill>
              <a:latin typeface="Garamond" panose="02020404030301010803" pitchFamily="18" charset="0"/>
            </a:endParaRPr>
          </a:p>
          <a:p>
            <a:pPr marL="171450" lvl="1" indent="-171450" fontAlgn="base">
              <a:buFont typeface="Arial" panose="020B0604020202020204" pitchFamily="34" charset="0"/>
              <a:buChar char="•"/>
              <a:tabLst>
                <a:tab pos="514350" algn="l"/>
              </a:tabLst>
            </a:pPr>
            <a:r>
              <a:rPr lang="en-US" sz="1100" dirty="0">
                <a:solidFill>
                  <a:prstClr val="black"/>
                </a:solidFill>
                <a:latin typeface="Garamond" panose="02020404030301010803" pitchFamily="18" charset="0"/>
              </a:rPr>
              <a:t>Low international oil prices, implying reduced energy import </a:t>
            </a:r>
            <a:r>
              <a:rPr lang="en-US" sz="1100" dirty="0" smtClean="0">
                <a:solidFill>
                  <a:prstClr val="black"/>
                </a:solidFill>
                <a:latin typeface="Garamond" panose="02020404030301010803" pitchFamily="18" charset="0"/>
              </a:rPr>
              <a:t>costs</a:t>
            </a:r>
            <a:r>
              <a:rPr lang="en-US" sz="1100" dirty="0">
                <a:solidFill>
                  <a:prstClr val="black"/>
                </a:solidFill>
                <a:latin typeface="Garamond" panose="02020404030301010803" pitchFamily="18" charset="0"/>
              </a:rPr>
              <a:t>;</a:t>
            </a:r>
            <a:endParaRPr lang="en-ZW" sz="1100" dirty="0">
              <a:solidFill>
                <a:prstClr val="black"/>
              </a:solidFill>
              <a:latin typeface="Garamond" panose="02020404030301010803" pitchFamily="18" charset="0"/>
            </a:endParaRPr>
          </a:p>
          <a:p>
            <a:pPr marL="171450" lvl="1" indent="-171450" fontAlgn="base">
              <a:buFont typeface="Arial" panose="020B0604020202020204" pitchFamily="34" charset="0"/>
              <a:buChar char="•"/>
              <a:tabLst>
                <a:tab pos="514350" algn="l"/>
              </a:tabLst>
            </a:pPr>
            <a:r>
              <a:rPr lang="en-US" sz="1100" dirty="0">
                <a:solidFill>
                  <a:prstClr val="black"/>
                </a:solidFill>
                <a:latin typeface="Garamond" panose="02020404030301010803" pitchFamily="18" charset="0"/>
              </a:rPr>
              <a:t>Lower cost of borrowing; and</a:t>
            </a:r>
            <a:endParaRPr lang="en-ZW" sz="1100" dirty="0">
              <a:solidFill>
                <a:prstClr val="black"/>
              </a:solidFill>
              <a:latin typeface="Garamond" panose="02020404030301010803" pitchFamily="18" charset="0"/>
            </a:endParaRPr>
          </a:p>
          <a:p>
            <a:pPr marL="171450" lvl="1" indent="-171450" fontAlgn="base">
              <a:buFont typeface="Arial" panose="020B0604020202020204" pitchFamily="34" charset="0"/>
              <a:buChar char="•"/>
              <a:tabLst>
                <a:tab pos="514350" algn="l"/>
              </a:tabLst>
            </a:pPr>
            <a:r>
              <a:rPr lang="en-US" sz="1100" dirty="0">
                <a:solidFill>
                  <a:prstClr val="black"/>
                </a:solidFill>
                <a:latin typeface="Garamond" panose="02020404030301010803" pitchFamily="18" charset="0"/>
              </a:rPr>
              <a:t>Positive prospects arising from the re-engagement process </a:t>
            </a:r>
            <a:r>
              <a:rPr lang="en-US" sz="1100" dirty="0" smtClean="0">
                <a:solidFill>
                  <a:prstClr val="black"/>
                </a:solidFill>
                <a:latin typeface="Garamond" panose="02020404030301010803" pitchFamily="18" charset="0"/>
              </a:rPr>
              <a:t>with </a:t>
            </a:r>
            <a:r>
              <a:rPr lang="en-US" sz="1100" dirty="0">
                <a:solidFill>
                  <a:prstClr val="black"/>
                </a:solidFill>
                <a:latin typeface="Garamond" panose="02020404030301010803" pitchFamily="18" charset="0"/>
              </a:rPr>
              <a:t>international financial community.  </a:t>
            </a:r>
            <a:endParaRPr lang="en-ZW" sz="1100" dirty="0">
              <a:solidFill>
                <a:prstClr val="black"/>
              </a:solidFill>
              <a:latin typeface="Garamond" panose="02020404030301010803" pitchFamily="18" charset="0"/>
            </a:endParaRPr>
          </a:p>
          <a:p>
            <a:pPr marL="0" lvl="1" fontAlgn="base">
              <a:tabLst>
                <a:tab pos="514350" algn="l"/>
              </a:tabLst>
            </a:pPr>
            <a:endParaRPr lang="en-ZW" sz="1100" dirty="0">
              <a:solidFill>
                <a:prstClr val="black"/>
              </a:solidFill>
              <a:latin typeface="Garamond" panose="02020404030301010803" pitchFamily="18" charset="0"/>
            </a:endParaRPr>
          </a:p>
        </p:txBody>
      </p:sp>
      <p:sp>
        <p:nvSpPr>
          <p:cNvPr id="5" name="Rectangle 18"/>
          <p:cNvSpPr>
            <a:spLocks noChangeArrowheads="1"/>
          </p:cNvSpPr>
          <p:nvPr>
            <p:custDataLst>
              <p:tags r:id="rId1"/>
            </p:custDataLst>
          </p:nvPr>
        </p:nvSpPr>
        <p:spPr bwMode="gray">
          <a:xfrm>
            <a:off x="273048" y="685800"/>
            <a:ext cx="8489951" cy="369332"/>
          </a:xfrm>
          <a:prstGeom prst="rect">
            <a:avLst/>
          </a:prstGeom>
          <a:solidFill>
            <a:srgbClr val="008000"/>
          </a:soli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spcBef>
                <a:spcPct val="0"/>
              </a:spcBef>
              <a:spcAft>
                <a:spcPct val="0"/>
              </a:spcAft>
            </a:pPr>
            <a:r>
              <a:rPr lang="en-ZW" sz="2400" dirty="0">
                <a:solidFill>
                  <a:schemeClr val="bg1"/>
                </a:solidFill>
                <a:latin typeface="Garamond" panose="02020404030301010803" pitchFamily="18" charset="0"/>
              </a:rPr>
              <a:t>Budget framework</a:t>
            </a:r>
          </a:p>
        </p:txBody>
      </p:sp>
    </p:spTree>
    <p:extLst>
      <p:ext uri="{BB962C8B-B14F-4D97-AF65-F5344CB8AC3E}">
        <p14:creationId xmlns:p14="http://schemas.microsoft.com/office/powerpoint/2010/main" val="3234756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876800"/>
            <a:ext cx="914400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600" y="1098698"/>
            <a:ext cx="8534400" cy="5078313"/>
          </a:xfrm>
          <a:prstGeom prst="rect">
            <a:avLst/>
          </a:prstGeom>
          <a:noFill/>
        </p:spPr>
        <p:txBody>
          <a:bodyPr wrap="square" lIns="0" rIns="0" rtlCol="0">
            <a:spAutoFit/>
          </a:bodyPr>
          <a:lstStyle/>
          <a:p>
            <a:pPr algn="just"/>
            <a:r>
              <a:rPr lang="en-US" sz="900" b="1" dirty="0">
                <a:solidFill>
                  <a:srgbClr val="7030A0"/>
                </a:solidFill>
                <a:latin typeface="Arial Black" panose="020B0A04020102020204" pitchFamily="34" charset="0"/>
              </a:rPr>
              <a:t>Financing of agriculture</a:t>
            </a:r>
          </a:p>
          <a:p>
            <a:pPr marL="169863" indent="-169863" algn="just">
              <a:buFont typeface="Arial" pitchFamily="34" charset="0"/>
              <a:buChar char="•"/>
            </a:pPr>
            <a:r>
              <a:rPr lang="en-US" sz="1100" dirty="0" smtClean="0">
                <a:latin typeface="Garamond" panose="02020404030301010803" pitchFamily="18" charset="0"/>
              </a:rPr>
              <a:t>USD200 </a:t>
            </a:r>
            <a:r>
              <a:rPr lang="en-US" sz="1100" dirty="0">
                <a:latin typeface="Garamond" panose="02020404030301010803" pitchFamily="18" charset="0"/>
              </a:rPr>
              <a:t>000 has </a:t>
            </a:r>
            <a:r>
              <a:rPr lang="en-US" sz="1100" dirty="0" smtClean="0">
                <a:latin typeface="Garamond" panose="02020404030301010803" pitchFamily="18" charset="0"/>
              </a:rPr>
              <a:t>been disbursed </a:t>
            </a:r>
            <a:r>
              <a:rPr lang="en-US" sz="1100" dirty="0">
                <a:latin typeface="Garamond" panose="02020404030301010803" pitchFamily="18" charset="0"/>
              </a:rPr>
              <a:t>for cloud seeding and an additional </a:t>
            </a:r>
            <a:r>
              <a:rPr lang="en-US" sz="1100" dirty="0" smtClean="0">
                <a:latin typeface="Garamond" panose="02020404030301010803" pitchFamily="18" charset="0"/>
              </a:rPr>
              <a:t>USD300 </a:t>
            </a:r>
            <a:r>
              <a:rPr lang="en-US" sz="1100" dirty="0">
                <a:latin typeface="Garamond" panose="02020404030301010803" pitchFamily="18" charset="0"/>
              </a:rPr>
              <a:t>000 has been allocated for the </a:t>
            </a:r>
            <a:r>
              <a:rPr lang="en-US" sz="1100" dirty="0" smtClean="0">
                <a:latin typeface="Garamond" panose="02020404030301010803" pitchFamily="18" charset="0"/>
              </a:rPr>
              <a:t>same purpose.</a:t>
            </a:r>
          </a:p>
          <a:p>
            <a:pPr marL="169863" indent="-169863" algn="just">
              <a:buFont typeface="Arial" pitchFamily="34" charset="0"/>
              <a:buChar char="•"/>
            </a:pPr>
            <a:r>
              <a:rPr lang="en-US" sz="1100" dirty="0" smtClean="0">
                <a:latin typeface="Garamond" panose="02020404030301010803" pitchFamily="18" charset="0"/>
              </a:rPr>
              <a:t>The banking sector has set aside USD1 billion to finance crop and livestock production during the 2015/2016 agriculture season.</a:t>
            </a:r>
          </a:p>
          <a:p>
            <a:pPr marL="169863" indent="-169863" algn="just">
              <a:buFont typeface="Arial" pitchFamily="34" charset="0"/>
              <a:buChar char="•"/>
            </a:pPr>
            <a:r>
              <a:rPr lang="en-US" sz="1100" dirty="0" smtClean="0">
                <a:latin typeface="Garamond" panose="02020404030301010803" pitchFamily="18" charset="0"/>
              </a:rPr>
              <a:t>The breakdown </a:t>
            </a:r>
            <a:r>
              <a:rPr lang="en-US" sz="1100" dirty="0">
                <a:latin typeface="Garamond" panose="02020404030301010803" pitchFamily="18" charset="0"/>
              </a:rPr>
              <a:t>o</a:t>
            </a:r>
            <a:r>
              <a:rPr lang="en-US" sz="1100" dirty="0" smtClean="0">
                <a:latin typeface="Garamond" panose="02020404030301010803" pitchFamily="18" charset="0"/>
              </a:rPr>
              <a:t>f commodities that are targeted for lending by banks is as follows:</a:t>
            </a:r>
          </a:p>
          <a:p>
            <a:pPr marL="169863" indent="-169863" algn="just">
              <a:buFont typeface="Arial" pitchFamily="34" charset="0"/>
              <a:buChar char="•"/>
            </a:pPr>
            <a:endParaRPr lang="en-US" sz="1100" dirty="0" smtClean="0">
              <a:latin typeface="Garamond" panose="02020404030301010803" pitchFamily="18" charset="0"/>
            </a:endParaRPr>
          </a:p>
          <a:p>
            <a:pPr marL="285750" indent="-285750" algn="just">
              <a:buFont typeface="Arial" pitchFamily="34" charset="0"/>
              <a:buChar char="•"/>
            </a:pPr>
            <a:endParaRPr lang="en-US" sz="1100" dirty="0">
              <a:latin typeface="Garamond" panose="02020404030301010803" pitchFamily="18" charset="0"/>
            </a:endParaRPr>
          </a:p>
          <a:p>
            <a:pPr marL="285750" indent="-285750" algn="just">
              <a:buFont typeface="Arial" pitchFamily="34" charset="0"/>
              <a:buChar char="•"/>
            </a:pPr>
            <a:endParaRPr lang="en-US" sz="1100" dirty="0" smtClean="0">
              <a:latin typeface="Garamond" panose="02020404030301010803" pitchFamily="18" charset="0"/>
            </a:endParaRPr>
          </a:p>
          <a:p>
            <a:pPr marL="285750" indent="-285750" algn="just">
              <a:buFont typeface="Arial" pitchFamily="34" charset="0"/>
              <a:buChar char="•"/>
            </a:pPr>
            <a:endParaRPr lang="en-US" sz="1100" dirty="0">
              <a:latin typeface="Garamond" panose="02020404030301010803" pitchFamily="18" charset="0"/>
            </a:endParaRPr>
          </a:p>
          <a:p>
            <a:pPr marL="285750" indent="-285750" algn="just">
              <a:buFont typeface="Arial" pitchFamily="34" charset="0"/>
              <a:buChar char="•"/>
            </a:pPr>
            <a:endParaRPr lang="en-US" sz="1100" dirty="0" smtClean="0">
              <a:latin typeface="Garamond" panose="02020404030301010803" pitchFamily="18" charset="0"/>
            </a:endParaRPr>
          </a:p>
          <a:p>
            <a:pPr marL="285750" indent="-285750" algn="just">
              <a:buFont typeface="Arial" pitchFamily="34" charset="0"/>
              <a:buChar char="•"/>
            </a:pPr>
            <a:endParaRPr lang="en-US" sz="1100" dirty="0" smtClean="0">
              <a:latin typeface="Garamond" panose="02020404030301010803" pitchFamily="18" charset="0"/>
            </a:endParaRPr>
          </a:p>
          <a:p>
            <a:pPr marL="285750" indent="-285750" algn="just">
              <a:buFont typeface="Arial" pitchFamily="34" charset="0"/>
              <a:buChar char="•"/>
            </a:pPr>
            <a:endParaRPr lang="en-US" sz="1100" dirty="0">
              <a:latin typeface="Garamond" panose="02020404030301010803" pitchFamily="18" charset="0"/>
            </a:endParaRPr>
          </a:p>
          <a:p>
            <a:pPr marL="285750" indent="-285750" algn="just">
              <a:buFont typeface="Arial" pitchFamily="34" charset="0"/>
              <a:buChar char="•"/>
            </a:pPr>
            <a:endParaRPr lang="en-US" sz="1100" dirty="0" smtClean="0">
              <a:latin typeface="Garamond" panose="02020404030301010803" pitchFamily="18" charset="0"/>
            </a:endParaRPr>
          </a:p>
          <a:p>
            <a:pPr marL="285750" indent="-285750" algn="just">
              <a:buFont typeface="Arial" pitchFamily="34" charset="0"/>
              <a:buChar char="•"/>
            </a:pPr>
            <a:endParaRPr lang="en-US" sz="1100" dirty="0">
              <a:latin typeface="Garamond" panose="02020404030301010803" pitchFamily="18" charset="0"/>
            </a:endParaRPr>
          </a:p>
          <a:p>
            <a:pPr marL="285750" indent="-285750" algn="just">
              <a:buFont typeface="Arial" pitchFamily="34" charset="0"/>
              <a:buChar char="•"/>
            </a:pPr>
            <a:endParaRPr lang="en-US" sz="1100" dirty="0" smtClean="0">
              <a:latin typeface="Garamond" panose="02020404030301010803" pitchFamily="18" charset="0"/>
            </a:endParaRPr>
          </a:p>
          <a:p>
            <a:pPr marL="285750" indent="-285750" algn="just">
              <a:buFont typeface="Arial" pitchFamily="34" charset="0"/>
              <a:buChar char="•"/>
            </a:pPr>
            <a:endParaRPr lang="en-US" sz="1100" dirty="0">
              <a:latin typeface="Garamond" panose="02020404030301010803" pitchFamily="18" charset="0"/>
            </a:endParaRPr>
          </a:p>
          <a:p>
            <a:pPr marL="285750" indent="-285750" algn="just">
              <a:buFont typeface="Arial" pitchFamily="34" charset="0"/>
              <a:buChar char="•"/>
            </a:pPr>
            <a:endParaRPr lang="en-US" sz="1100" dirty="0" smtClean="0">
              <a:latin typeface="Garamond" panose="02020404030301010803" pitchFamily="18" charset="0"/>
            </a:endParaRPr>
          </a:p>
          <a:p>
            <a:pPr algn="just"/>
            <a:endParaRPr lang="en-US" sz="1100" dirty="0" smtClean="0">
              <a:latin typeface="Garamond" panose="02020404030301010803" pitchFamily="18" charset="0"/>
            </a:endParaRPr>
          </a:p>
          <a:p>
            <a:pPr marL="169863" indent="-169863" algn="just">
              <a:buFont typeface="Arial" pitchFamily="34" charset="0"/>
              <a:buChar char="•"/>
            </a:pPr>
            <a:r>
              <a:rPr lang="en-US" sz="1100" dirty="0" smtClean="0">
                <a:latin typeface="Garamond" panose="02020404030301010803" pitchFamily="18" charset="0"/>
              </a:rPr>
              <a:t>The Farmers Stop Order Act Chapter 18 Section 11 will be used to protect all lenders by providing for participation of all financial institutions as well as curbing side marketing of crops.</a:t>
            </a:r>
          </a:p>
          <a:p>
            <a:pPr algn="just"/>
            <a:endParaRPr lang="en-US" sz="1100" dirty="0" smtClean="0">
              <a:solidFill>
                <a:srgbClr val="7030A0"/>
              </a:solidFill>
              <a:latin typeface="Garamond" pitchFamily="18" charset="0"/>
            </a:endParaRPr>
          </a:p>
          <a:p>
            <a:pPr algn="just"/>
            <a:r>
              <a:rPr lang="en-US" sz="900" b="1" dirty="0">
                <a:solidFill>
                  <a:srgbClr val="7030A0"/>
                </a:solidFill>
                <a:latin typeface="Arial Black" panose="020B0A04020102020204" pitchFamily="34" charset="0"/>
              </a:rPr>
              <a:t>Restructuring of Cottco</a:t>
            </a:r>
          </a:p>
          <a:p>
            <a:pPr marL="171450" indent="-171450" algn="just">
              <a:buFont typeface="Arial" pitchFamily="34" charset="0"/>
              <a:buChar char="•"/>
            </a:pPr>
            <a:r>
              <a:rPr lang="en-US" sz="1100" dirty="0" smtClean="0">
                <a:latin typeface="Garamond" panose="02020404030301010803" pitchFamily="18" charset="0"/>
              </a:rPr>
              <a:t>The restructuring of Cottco includes the Government takeover of USD52.7 million debt and converting it to equity, cost restructuring, registration of farmers , resourcing the Cotton </a:t>
            </a:r>
            <a:r>
              <a:rPr lang="en-US" sz="1100" dirty="0">
                <a:latin typeface="Garamond" panose="02020404030301010803" pitchFamily="18" charset="0"/>
              </a:rPr>
              <a:t>I</a:t>
            </a:r>
            <a:r>
              <a:rPr lang="en-US" sz="1100" dirty="0" smtClean="0">
                <a:latin typeface="Garamond" panose="02020404030301010803" pitchFamily="18" charset="0"/>
              </a:rPr>
              <a:t>nput </a:t>
            </a:r>
            <a:r>
              <a:rPr lang="en-US" sz="1100" dirty="0">
                <a:latin typeface="Garamond" panose="02020404030301010803" pitchFamily="18" charset="0"/>
              </a:rPr>
              <a:t>F</a:t>
            </a:r>
            <a:r>
              <a:rPr lang="en-US" sz="1100" dirty="0" smtClean="0">
                <a:latin typeface="Garamond" panose="02020404030301010803" pitchFamily="18" charset="0"/>
              </a:rPr>
              <a:t>inancing </a:t>
            </a:r>
            <a:r>
              <a:rPr lang="en-US" sz="1100" dirty="0">
                <a:latin typeface="Garamond" panose="02020404030301010803" pitchFamily="18" charset="0"/>
              </a:rPr>
              <a:t>S</a:t>
            </a:r>
            <a:r>
              <a:rPr lang="en-US" sz="1100" dirty="0" smtClean="0">
                <a:latin typeface="Garamond" panose="02020404030301010803" pitchFamily="18" charset="0"/>
              </a:rPr>
              <a:t>cheme, marketing the cotton and enhancing productivity.</a:t>
            </a:r>
          </a:p>
          <a:p>
            <a:pPr marL="171450" indent="-171450" algn="just">
              <a:buFont typeface="Arial" pitchFamily="34" charset="0"/>
              <a:buChar char="•"/>
            </a:pPr>
            <a:r>
              <a:rPr lang="en-US" sz="1100" dirty="0" smtClean="0">
                <a:latin typeface="Garamond" panose="02020404030301010803" pitchFamily="18" charset="0"/>
              </a:rPr>
              <a:t>Cotton inputs supports scheme is valued at USD25.8 million.</a:t>
            </a:r>
          </a:p>
          <a:p>
            <a:pPr algn="just"/>
            <a:endParaRPr lang="en-US" sz="1100" dirty="0" smtClean="0">
              <a:solidFill>
                <a:srgbClr val="7030A0"/>
              </a:solidFill>
              <a:latin typeface="Garamond" pitchFamily="18" charset="0"/>
            </a:endParaRPr>
          </a:p>
          <a:p>
            <a:pPr algn="just"/>
            <a:r>
              <a:rPr lang="en-US" sz="900" b="1" dirty="0">
                <a:solidFill>
                  <a:srgbClr val="7030A0"/>
                </a:solidFill>
                <a:latin typeface="Arial Black" panose="020B0A04020102020204" pitchFamily="34" charset="0"/>
              </a:rPr>
              <a:t>Irrigation</a:t>
            </a:r>
          </a:p>
          <a:p>
            <a:pPr marL="171450" indent="-171450" algn="just">
              <a:buFont typeface="Arial" pitchFamily="34" charset="0"/>
              <a:buChar char="•"/>
            </a:pPr>
            <a:r>
              <a:rPr lang="en-US" sz="1100" dirty="0" smtClean="0">
                <a:latin typeface="Garamond" panose="02020404030301010803" pitchFamily="18" charset="0"/>
              </a:rPr>
              <a:t>USD7 million targeting 11 290 hectares is proposed to be channeled towards irrigation. This will be complemented by</a:t>
            </a:r>
          </a:p>
          <a:p>
            <a:pPr algn="just"/>
            <a:r>
              <a:rPr lang="en-US" sz="1100" dirty="0">
                <a:latin typeface="Garamond" panose="02020404030301010803" pitchFamily="18" charset="0"/>
              </a:rPr>
              <a:t> </a:t>
            </a:r>
            <a:r>
              <a:rPr lang="en-US" sz="1100" dirty="0" smtClean="0">
                <a:latin typeface="Garamond" panose="02020404030301010803" pitchFamily="18" charset="0"/>
              </a:rPr>
              <a:t>    USD8.6 million from development partners.</a:t>
            </a:r>
          </a:p>
          <a:p>
            <a:pPr marL="171450" indent="-171450" algn="just">
              <a:buFont typeface="Arial" pitchFamily="34" charset="0"/>
              <a:buChar char="•"/>
            </a:pPr>
            <a:r>
              <a:rPr lang="en-US" sz="1100" dirty="0" smtClean="0">
                <a:latin typeface="Garamond" panose="02020404030301010803" pitchFamily="18" charset="0"/>
              </a:rPr>
              <a:t>The EU through FAO has disbursed USD2.6 million and the Swiss, USD1.3 million towards irrigation schemes.</a:t>
            </a:r>
          </a:p>
          <a:p>
            <a:pPr marL="171450" indent="-171450" algn="just">
              <a:buFont typeface="Arial" pitchFamily="34" charset="0"/>
              <a:buChar char="•"/>
            </a:pPr>
            <a:endParaRPr lang="en-US" sz="1100" dirty="0">
              <a:latin typeface="Garamond" panose="02020404030301010803" pitchFamily="18" charset="0"/>
            </a:endParaRPr>
          </a:p>
        </p:txBody>
      </p:sp>
      <p:sp>
        <p:nvSpPr>
          <p:cNvPr id="8" name="Rectangle 18"/>
          <p:cNvSpPr>
            <a:spLocks noChangeArrowheads="1"/>
          </p:cNvSpPr>
          <p:nvPr>
            <p:custDataLst>
              <p:tags r:id="rId1"/>
            </p:custDataLst>
          </p:nvPr>
        </p:nvSpPr>
        <p:spPr bwMode="gray">
          <a:xfrm>
            <a:off x="194930" y="449743"/>
            <a:ext cx="8489951" cy="369332"/>
          </a:xfrm>
          <a:prstGeom prst="rect">
            <a:avLst/>
          </a:prstGeom>
          <a:solidFill>
            <a:srgbClr val="008000"/>
          </a:soli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spcBef>
                <a:spcPct val="0"/>
              </a:spcBef>
              <a:spcAft>
                <a:spcPct val="0"/>
              </a:spcAft>
            </a:pPr>
            <a:r>
              <a:rPr lang="en-ZW" sz="2400" dirty="0">
                <a:solidFill>
                  <a:schemeClr val="bg1"/>
                </a:solidFill>
                <a:latin typeface="Garamond" panose="02020404030301010803" pitchFamily="18" charset="0"/>
              </a:rPr>
              <a:t>Revitalising agriculture</a:t>
            </a:r>
            <a:endParaRPr lang="en-US" sz="2400" dirty="0">
              <a:solidFill>
                <a:schemeClr val="bg1"/>
              </a:solidFill>
              <a:latin typeface="Garamond" panose="02020404030301010803"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348303748"/>
              </p:ext>
            </p:extLst>
          </p:nvPr>
        </p:nvGraphicFramePr>
        <p:xfrm>
          <a:off x="457200" y="1905000"/>
          <a:ext cx="5027930" cy="1923161"/>
        </p:xfrm>
        <a:graphic>
          <a:graphicData uri="http://schemas.openxmlformats.org/drawingml/2006/table">
            <a:tbl>
              <a:tblPr firstRow="1" firstCol="1" bandRow="1">
                <a:tableStyleId>{5C22544A-7EE6-4342-B048-85BDC9FD1C3A}</a:tableStyleId>
              </a:tblPr>
              <a:tblGrid>
                <a:gridCol w="2610485"/>
                <a:gridCol w="2417445"/>
              </a:tblGrid>
              <a:tr h="63616">
                <a:tc>
                  <a:txBody>
                    <a:bodyPr/>
                    <a:lstStyle/>
                    <a:p>
                      <a:pPr marL="0" marR="0" indent="0" algn="l">
                        <a:lnSpc>
                          <a:spcPct val="115000"/>
                        </a:lnSpc>
                        <a:spcBef>
                          <a:spcPts val="0"/>
                        </a:spcBef>
                        <a:spcAft>
                          <a:spcPts val="0"/>
                        </a:spcAft>
                      </a:pPr>
                      <a:r>
                        <a:rPr lang="en-US" sz="1100" dirty="0">
                          <a:effectLst/>
                          <a:latin typeface="Garamond" panose="02020404030301010803" pitchFamily="18" charset="0"/>
                        </a:rPr>
                        <a:t>Category</a:t>
                      </a:r>
                      <a:endParaRPr lang="en-US" sz="1100" dirty="0">
                        <a:solidFill>
                          <a:srgbClr val="181717"/>
                        </a:solidFill>
                        <a:effectLst/>
                        <a:latin typeface="Garamond" panose="02020404030301010803" pitchFamily="18" charset="0"/>
                        <a:ea typeface="Arial"/>
                      </a:endParaRPr>
                    </a:p>
                  </a:txBody>
                  <a:tcPr marL="68580" marR="73025" marT="38100" marB="0"/>
                </a:tc>
                <a:tc>
                  <a:txBody>
                    <a:bodyPr/>
                    <a:lstStyle/>
                    <a:p>
                      <a:pPr marL="0" marR="0" indent="0" algn="r">
                        <a:lnSpc>
                          <a:spcPct val="115000"/>
                        </a:lnSpc>
                        <a:spcBef>
                          <a:spcPts val="0"/>
                        </a:spcBef>
                        <a:spcAft>
                          <a:spcPts val="0"/>
                        </a:spcAft>
                      </a:pPr>
                      <a:r>
                        <a:rPr lang="en-US" sz="1100" dirty="0">
                          <a:effectLst/>
                          <a:latin typeface="Garamond" panose="02020404030301010803" pitchFamily="18" charset="0"/>
                        </a:rPr>
                        <a:t>Amount (USD)</a:t>
                      </a:r>
                      <a:endParaRPr lang="en-US" sz="1100" dirty="0">
                        <a:solidFill>
                          <a:srgbClr val="181717"/>
                        </a:solidFill>
                        <a:effectLst/>
                        <a:latin typeface="Garamond" panose="02020404030301010803" pitchFamily="18" charset="0"/>
                        <a:ea typeface="Arial"/>
                      </a:endParaRPr>
                    </a:p>
                  </a:txBody>
                  <a:tcPr marL="68580" marR="73025" marT="38100" marB="0"/>
                </a:tc>
              </a:tr>
              <a:tr h="190500">
                <a:tc>
                  <a:txBody>
                    <a:bodyPr/>
                    <a:lstStyle/>
                    <a:p>
                      <a:pPr marL="0" marR="0" indent="0" algn="l">
                        <a:lnSpc>
                          <a:spcPct val="115000"/>
                        </a:lnSpc>
                        <a:spcBef>
                          <a:spcPts val="0"/>
                        </a:spcBef>
                        <a:spcAft>
                          <a:spcPts val="0"/>
                        </a:spcAft>
                      </a:pPr>
                      <a:r>
                        <a:rPr lang="en-US" sz="1100" dirty="0">
                          <a:effectLst/>
                          <a:latin typeface="Garamond" panose="02020404030301010803" pitchFamily="18" charset="0"/>
                        </a:rPr>
                        <a:t>Tobacco</a:t>
                      </a:r>
                      <a:endParaRPr lang="en-US" sz="1100" dirty="0">
                        <a:solidFill>
                          <a:srgbClr val="181717"/>
                        </a:solidFill>
                        <a:effectLst/>
                        <a:latin typeface="Garamond" panose="02020404030301010803" pitchFamily="18" charset="0"/>
                        <a:ea typeface="Arial"/>
                      </a:endParaRPr>
                    </a:p>
                  </a:txBody>
                  <a:tcPr marL="68580" marR="73025" marT="38100" marB="0"/>
                </a:tc>
                <a:tc>
                  <a:txBody>
                    <a:bodyPr/>
                    <a:lstStyle/>
                    <a:p>
                      <a:pPr marL="0" marR="0" indent="0" algn="r">
                        <a:lnSpc>
                          <a:spcPct val="115000"/>
                        </a:lnSpc>
                        <a:spcBef>
                          <a:spcPts val="0"/>
                        </a:spcBef>
                        <a:spcAft>
                          <a:spcPts val="0"/>
                        </a:spcAft>
                      </a:pPr>
                      <a:r>
                        <a:rPr lang="en-US" sz="1100" dirty="0">
                          <a:effectLst/>
                          <a:latin typeface="Garamond" panose="02020404030301010803" pitchFamily="18" charset="0"/>
                        </a:rPr>
                        <a:t>598 146 427</a:t>
                      </a:r>
                      <a:endParaRPr lang="en-US" sz="1100" dirty="0">
                        <a:solidFill>
                          <a:srgbClr val="181717"/>
                        </a:solidFill>
                        <a:effectLst/>
                        <a:latin typeface="Garamond" panose="02020404030301010803" pitchFamily="18" charset="0"/>
                        <a:ea typeface="Arial"/>
                      </a:endParaRPr>
                    </a:p>
                  </a:txBody>
                  <a:tcPr marL="68580" marR="73025" marT="38100" marB="0"/>
                </a:tc>
              </a:tr>
              <a:tr h="190500">
                <a:tc>
                  <a:txBody>
                    <a:bodyPr/>
                    <a:lstStyle/>
                    <a:p>
                      <a:pPr marL="0" marR="0" indent="0" algn="l">
                        <a:lnSpc>
                          <a:spcPct val="115000"/>
                        </a:lnSpc>
                        <a:spcBef>
                          <a:spcPts val="0"/>
                        </a:spcBef>
                        <a:spcAft>
                          <a:spcPts val="0"/>
                        </a:spcAft>
                      </a:pPr>
                      <a:r>
                        <a:rPr lang="en-US" sz="1100" dirty="0">
                          <a:effectLst/>
                          <a:latin typeface="Garamond" panose="02020404030301010803" pitchFamily="18" charset="0"/>
                        </a:rPr>
                        <a:t>Maize</a:t>
                      </a:r>
                      <a:endParaRPr lang="en-US" sz="1100" dirty="0">
                        <a:solidFill>
                          <a:srgbClr val="181717"/>
                        </a:solidFill>
                        <a:effectLst/>
                        <a:latin typeface="Garamond" panose="02020404030301010803" pitchFamily="18" charset="0"/>
                        <a:ea typeface="Arial"/>
                      </a:endParaRPr>
                    </a:p>
                  </a:txBody>
                  <a:tcPr marL="68580" marR="73025" marT="38100" marB="0"/>
                </a:tc>
                <a:tc>
                  <a:txBody>
                    <a:bodyPr/>
                    <a:lstStyle/>
                    <a:p>
                      <a:pPr marL="0" marR="0" indent="0" algn="r">
                        <a:lnSpc>
                          <a:spcPct val="115000"/>
                        </a:lnSpc>
                        <a:spcBef>
                          <a:spcPts val="0"/>
                        </a:spcBef>
                        <a:spcAft>
                          <a:spcPts val="0"/>
                        </a:spcAft>
                      </a:pPr>
                      <a:r>
                        <a:rPr lang="en-US" sz="1100" dirty="0">
                          <a:effectLst/>
                          <a:latin typeface="Garamond" panose="02020404030301010803" pitchFamily="18" charset="0"/>
                        </a:rPr>
                        <a:t>80 538 000</a:t>
                      </a:r>
                      <a:endParaRPr lang="en-US" sz="1100" dirty="0">
                        <a:solidFill>
                          <a:srgbClr val="181717"/>
                        </a:solidFill>
                        <a:effectLst/>
                        <a:latin typeface="Garamond" panose="02020404030301010803" pitchFamily="18" charset="0"/>
                        <a:ea typeface="Arial"/>
                      </a:endParaRPr>
                    </a:p>
                  </a:txBody>
                  <a:tcPr marL="68580" marR="73025" marT="38100" marB="0"/>
                </a:tc>
              </a:tr>
              <a:tr h="190500">
                <a:tc>
                  <a:txBody>
                    <a:bodyPr/>
                    <a:lstStyle/>
                    <a:p>
                      <a:pPr marL="0" marR="0" indent="0" algn="l">
                        <a:lnSpc>
                          <a:spcPct val="115000"/>
                        </a:lnSpc>
                        <a:spcBef>
                          <a:spcPts val="0"/>
                        </a:spcBef>
                        <a:spcAft>
                          <a:spcPts val="0"/>
                        </a:spcAft>
                      </a:pPr>
                      <a:r>
                        <a:rPr lang="en-US" sz="1100" dirty="0">
                          <a:effectLst/>
                          <a:latin typeface="Garamond" panose="02020404030301010803" pitchFamily="18" charset="0"/>
                        </a:rPr>
                        <a:t>Soya</a:t>
                      </a:r>
                      <a:endParaRPr lang="en-US" sz="1100" dirty="0">
                        <a:solidFill>
                          <a:srgbClr val="181717"/>
                        </a:solidFill>
                        <a:effectLst/>
                        <a:latin typeface="Garamond" panose="02020404030301010803" pitchFamily="18" charset="0"/>
                        <a:ea typeface="Arial"/>
                      </a:endParaRPr>
                    </a:p>
                  </a:txBody>
                  <a:tcPr marL="68580" marR="73025" marT="38100" marB="0"/>
                </a:tc>
                <a:tc>
                  <a:txBody>
                    <a:bodyPr/>
                    <a:lstStyle/>
                    <a:p>
                      <a:pPr marL="0" marR="0" indent="0" algn="r">
                        <a:lnSpc>
                          <a:spcPct val="115000"/>
                        </a:lnSpc>
                        <a:spcBef>
                          <a:spcPts val="0"/>
                        </a:spcBef>
                        <a:spcAft>
                          <a:spcPts val="0"/>
                        </a:spcAft>
                      </a:pPr>
                      <a:r>
                        <a:rPr lang="en-US" sz="1100" dirty="0">
                          <a:effectLst/>
                          <a:latin typeface="Garamond" panose="02020404030301010803" pitchFamily="18" charset="0"/>
                        </a:rPr>
                        <a:t>25 000 000</a:t>
                      </a:r>
                      <a:endParaRPr lang="en-US" sz="1100" dirty="0">
                        <a:solidFill>
                          <a:srgbClr val="181717"/>
                        </a:solidFill>
                        <a:effectLst/>
                        <a:latin typeface="Garamond" panose="02020404030301010803" pitchFamily="18" charset="0"/>
                        <a:ea typeface="Arial"/>
                      </a:endParaRPr>
                    </a:p>
                  </a:txBody>
                  <a:tcPr marL="68580" marR="73025" marT="38100" marB="0"/>
                </a:tc>
              </a:tr>
              <a:tr h="190500">
                <a:tc>
                  <a:txBody>
                    <a:bodyPr/>
                    <a:lstStyle/>
                    <a:p>
                      <a:pPr marL="0" marR="0" indent="0" algn="l">
                        <a:lnSpc>
                          <a:spcPct val="115000"/>
                        </a:lnSpc>
                        <a:spcBef>
                          <a:spcPts val="0"/>
                        </a:spcBef>
                        <a:spcAft>
                          <a:spcPts val="0"/>
                        </a:spcAft>
                      </a:pPr>
                      <a:r>
                        <a:rPr lang="en-US" sz="1100" dirty="0">
                          <a:effectLst/>
                          <a:latin typeface="Garamond" panose="02020404030301010803" pitchFamily="18" charset="0"/>
                        </a:rPr>
                        <a:t>Cotton</a:t>
                      </a:r>
                      <a:endParaRPr lang="en-US" sz="1100" dirty="0">
                        <a:solidFill>
                          <a:srgbClr val="181717"/>
                        </a:solidFill>
                        <a:effectLst/>
                        <a:latin typeface="Garamond" panose="02020404030301010803" pitchFamily="18" charset="0"/>
                        <a:ea typeface="Arial"/>
                      </a:endParaRPr>
                    </a:p>
                  </a:txBody>
                  <a:tcPr marL="68580" marR="73025" marT="38100" marB="0"/>
                </a:tc>
                <a:tc>
                  <a:txBody>
                    <a:bodyPr/>
                    <a:lstStyle/>
                    <a:p>
                      <a:pPr marL="0" marR="0" indent="0" algn="r">
                        <a:lnSpc>
                          <a:spcPct val="115000"/>
                        </a:lnSpc>
                        <a:spcBef>
                          <a:spcPts val="0"/>
                        </a:spcBef>
                        <a:spcAft>
                          <a:spcPts val="0"/>
                        </a:spcAft>
                      </a:pPr>
                      <a:r>
                        <a:rPr lang="en-US" sz="1100" dirty="0">
                          <a:effectLst/>
                          <a:latin typeface="Garamond" panose="02020404030301010803" pitchFamily="18" charset="0"/>
                        </a:rPr>
                        <a:t>34 500 000</a:t>
                      </a:r>
                      <a:endParaRPr lang="en-US" sz="1100" dirty="0">
                        <a:solidFill>
                          <a:srgbClr val="181717"/>
                        </a:solidFill>
                        <a:effectLst/>
                        <a:latin typeface="Garamond" panose="02020404030301010803" pitchFamily="18" charset="0"/>
                        <a:ea typeface="Arial"/>
                      </a:endParaRPr>
                    </a:p>
                  </a:txBody>
                  <a:tcPr marL="68580" marR="73025" marT="38100" marB="0"/>
                </a:tc>
              </a:tr>
              <a:tr h="279400">
                <a:tc>
                  <a:txBody>
                    <a:bodyPr/>
                    <a:lstStyle/>
                    <a:p>
                      <a:pPr marL="0" marR="0" indent="0" algn="l">
                        <a:lnSpc>
                          <a:spcPct val="115000"/>
                        </a:lnSpc>
                        <a:spcBef>
                          <a:spcPts val="0"/>
                        </a:spcBef>
                        <a:spcAft>
                          <a:spcPts val="0"/>
                        </a:spcAft>
                      </a:pPr>
                      <a:r>
                        <a:rPr lang="en-US" sz="1100" dirty="0">
                          <a:effectLst/>
                          <a:latin typeface="Garamond" panose="02020404030301010803" pitchFamily="18" charset="0"/>
                        </a:rPr>
                        <a:t>Livestock, including poultry</a:t>
                      </a:r>
                      <a:endParaRPr lang="en-US" sz="1100" dirty="0">
                        <a:solidFill>
                          <a:srgbClr val="181717"/>
                        </a:solidFill>
                        <a:effectLst/>
                        <a:latin typeface="Garamond" panose="02020404030301010803" pitchFamily="18" charset="0"/>
                        <a:ea typeface="Arial"/>
                      </a:endParaRPr>
                    </a:p>
                  </a:txBody>
                  <a:tcPr marL="68580" marR="73025" marT="38100" marB="0"/>
                </a:tc>
                <a:tc>
                  <a:txBody>
                    <a:bodyPr/>
                    <a:lstStyle/>
                    <a:p>
                      <a:pPr marL="0" marR="0" indent="0" algn="r">
                        <a:lnSpc>
                          <a:spcPct val="115000"/>
                        </a:lnSpc>
                        <a:spcBef>
                          <a:spcPts val="0"/>
                        </a:spcBef>
                        <a:spcAft>
                          <a:spcPts val="0"/>
                        </a:spcAft>
                      </a:pPr>
                      <a:r>
                        <a:rPr lang="en-US" sz="1100" dirty="0">
                          <a:effectLst/>
                          <a:latin typeface="Garamond" panose="02020404030301010803" pitchFamily="18" charset="0"/>
                        </a:rPr>
                        <a:t>60 113 973</a:t>
                      </a:r>
                      <a:endParaRPr lang="en-US" sz="1100" dirty="0">
                        <a:solidFill>
                          <a:srgbClr val="181717"/>
                        </a:solidFill>
                        <a:effectLst/>
                        <a:latin typeface="Garamond" panose="02020404030301010803" pitchFamily="18" charset="0"/>
                        <a:ea typeface="Arial"/>
                      </a:endParaRPr>
                    </a:p>
                  </a:txBody>
                  <a:tcPr marL="68580" marR="73025" marT="38100" marB="0"/>
                </a:tc>
              </a:tr>
              <a:tr h="258445">
                <a:tc>
                  <a:txBody>
                    <a:bodyPr/>
                    <a:lstStyle/>
                    <a:p>
                      <a:pPr marL="0" marR="0" indent="0" algn="l">
                        <a:lnSpc>
                          <a:spcPct val="115000"/>
                        </a:lnSpc>
                        <a:spcBef>
                          <a:spcPts val="0"/>
                        </a:spcBef>
                        <a:spcAft>
                          <a:spcPts val="0"/>
                        </a:spcAft>
                      </a:pPr>
                      <a:r>
                        <a:rPr lang="en-US" sz="1100" dirty="0">
                          <a:effectLst/>
                          <a:latin typeface="Garamond" panose="02020404030301010803" pitchFamily="18" charset="0"/>
                        </a:rPr>
                        <a:t>Other</a:t>
                      </a:r>
                      <a:endParaRPr lang="en-US" sz="1100" dirty="0">
                        <a:solidFill>
                          <a:srgbClr val="181717"/>
                        </a:solidFill>
                        <a:effectLst/>
                        <a:latin typeface="Garamond" panose="02020404030301010803" pitchFamily="18" charset="0"/>
                        <a:ea typeface="Arial"/>
                      </a:endParaRPr>
                    </a:p>
                  </a:txBody>
                  <a:tcPr marL="68580" marR="73025" marT="38100" marB="0"/>
                </a:tc>
                <a:tc>
                  <a:txBody>
                    <a:bodyPr/>
                    <a:lstStyle/>
                    <a:p>
                      <a:pPr marL="0" marR="0" indent="0" algn="r">
                        <a:lnSpc>
                          <a:spcPct val="115000"/>
                        </a:lnSpc>
                        <a:spcBef>
                          <a:spcPts val="0"/>
                        </a:spcBef>
                        <a:spcAft>
                          <a:spcPts val="0"/>
                        </a:spcAft>
                      </a:pPr>
                      <a:r>
                        <a:rPr lang="en-US" sz="1100" dirty="0">
                          <a:effectLst/>
                          <a:latin typeface="Garamond" panose="02020404030301010803" pitchFamily="18" charset="0"/>
                        </a:rPr>
                        <a:t>46 259 897</a:t>
                      </a:r>
                      <a:endParaRPr lang="en-US" sz="1100" dirty="0">
                        <a:solidFill>
                          <a:srgbClr val="181717"/>
                        </a:solidFill>
                        <a:effectLst/>
                        <a:latin typeface="Garamond" panose="02020404030301010803" pitchFamily="18" charset="0"/>
                        <a:ea typeface="Arial"/>
                      </a:endParaRPr>
                    </a:p>
                  </a:txBody>
                  <a:tcPr marL="68580" marR="73025" marT="38100" marB="0"/>
                </a:tc>
              </a:tr>
              <a:tr h="190500">
                <a:tc>
                  <a:txBody>
                    <a:bodyPr/>
                    <a:lstStyle/>
                    <a:p>
                      <a:pPr marL="0" marR="0" indent="0" algn="l">
                        <a:lnSpc>
                          <a:spcPct val="115000"/>
                        </a:lnSpc>
                        <a:spcBef>
                          <a:spcPts val="0"/>
                        </a:spcBef>
                        <a:spcAft>
                          <a:spcPts val="0"/>
                        </a:spcAft>
                      </a:pPr>
                      <a:r>
                        <a:rPr lang="en-US" sz="1100" dirty="0">
                          <a:effectLst/>
                          <a:latin typeface="Garamond" panose="02020404030301010803" pitchFamily="18" charset="0"/>
                        </a:rPr>
                        <a:t>TOTAL</a:t>
                      </a:r>
                      <a:endParaRPr lang="en-US" sz="1100" dirty="0">
                        <a:solidFill>
                          <a:srgbClr val="181717"/>
                        </a:solidFill>
                        <a:effectLst/>
                        <a:latin typeface="Garamond" panose="02020404030301010803" pitchFamily="18" charset="0"/>
                        <a:ea typeface="Arial"/>
                      </a:endParaRPr>
                    </a:p>
                  </a:txBody>
                  <a:tcPr marL="68580" marR="73025" marT="38100" marB="0"/>
                </a:tc>
                <a:tc>
                  <a:txBody>
                    <a:bodyPr/>
                    <a:lstStyle/>
                    <a:p>
                      <a:pPr marL="0" marR="0" indent="0" algn="r">
                        <a:lnSpc>
                          <a:spcPct val="115000"/>
                        </a:lnSpc>
                        <a:spcBef>
                          <a:spcPts val="0"/>
                        </a:spcBef>
                        <a:spcAft>
                          <a:spcPts val="0"/>
                        </a:spcAft>
                      </a:pPr>
                      <a:r>
                        <a:rPr lang="en-US" sz="1100" dirty="0">
                          <a:effectLst/>
                          <a:latin typeface="Garamond" panose="02020404030301010803" pitchFamily="18" charset="0"/>
                        </a:rPr>
                        <a:t>944 558 297</a:t>
                      </a:r>
                      <a:endParaRPr lang="en-US" sz="1100" dirty="0">
                        <a:solidFill>
                          <a:srgbClr val="181717"/>
                        </a:solidFill>
                        <a:effectLst/>
                        <a:latin typeface="Garamond" panose="02020404030301010803" pitchFamily="18" charset="0"/>
                        <a:ea typeface="Arial"/>
                      </a:endParaRPr>
                    </a:p>
                  </a:txBody>
                  <a:tcPr marL="68580" marR="73025" marT="38100" marB="0"/>
                </a:tc>
              </a:tr>
            </a:tbl>
          </a:graphicData>
        </a:graphic>
      </p:graphicFrame>
    </p:spTree>
    <p:extLst>
      <p:ext uri="{BB962C8B-B14F-4D97-AF65-F5344CB8AC3E}">
        <p14:creationId xmlns:p14="http://schemas.microsoft.com/office/powerpoint/2010/main" val="8371292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876800"/>
            <a:ext cx="914400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73049" y="1524000"/>
            <a:ext cx="8534400" cy="6162456"/>
          </a:xfrm>
          <a:prstGeom prst="rect">
            <a:avLst/>
          </a:prstGeom>
          <a:noFill/>
        </p:spPr>
        <p:txBody>
          <a:bodyPr wrap="square" lIns="0" rIns="0" rtlCol="0">
            <a:spAutoFit/>
          </a:bodyPr>
          <a:lstStyle/>
          <a:p>
            <a:pPr algn="just">
              <a:lnSpc>
                <a:spcPct val="150000"/>
              </a:lnSpc>
            </a:pPr>
            <a:r>
              <a:rPr lang="en-US" sz="1100" b="1" dirty="0">
                <a:solidFill>
                  <a:srgbClr val="7030A0"/>
                </a:solidFill>
                <a:latin typeface="Arial Black" panose="020B0A04020102020204" pitchFamily="34" charset="0"/>
              </a:rPr>
              <a:t>Research and extension services</a:t>
            </a:r>
          </a:p>
          <a:p>
            <a:pPr marL="169863" indent="-169863" algn="just">
              <a:lnSpc>
                <a:spcPct val="150000"/>
              </a:lnSpc>
              <a:buFont typeface="Arial" pitchFamily="34" charset="0"/>
              <a:buChar char="•"/>
            </a:pPr>
            <a:r>
              <a:rPr lang="en-US" sz="1100" dirty="0" smtClean="0">
                <a:latin typeface="Garamond" panose="02020404030301010803" pitchFamily="18" charset="0"/>
              </a:rPr>
              <a:t>USD3 million has been allocated towards research and extension services.</a:t>
            </a:r>
          </a:p>
          <a:p>
            <a:pPr marL="285750" indent="-285750" algn="just">
              <a:lnSpc>
                <a:spcPct val="150000"/>
              </a:lnSpc>
              <a:buFont typeface="Arial" pitchFamily="34" charset="0"/>
              <a:buChar char="•"/>
            </a:pPr>
            <a:endParaRPr lang="en-US" sz="1100" dirty="0">
              <a:latin typeface="Garamond" panose="02020404030301010803" pitchFamily="18" charset="0"/>
            </a:endParaRPr>
          </a:p>
          <a:p>
            <a:pPr algn="just">
              <a:lnSpc>
                <a:spcPct val="150000"/>
              </a:lnSpc>
            </a:pPr>
            <a:r>
              <a:rPr lang="en-US" sz="1100" b="1" dirty="0">
                <a:solidFill>
                  <a:srgbClr val="7030A0"/>
                </a:solidFill>
                <a:latin typeface="Arial Black" panose="020B0A04020102020204" pitchFamily="34" charset="0"/>
              </a:rPr>
              <a:t>Security of tenure</a:t>
            </a:r>
          </a:p>
          <a:p>
            <a:pPr marL="169863" indent="-169863" algn="just">
              <a:lnSpc>
                <a:spcPct val="150000"/>
              </a:lnSpc>
              <a:buFont typeface="Arial" pitchFamily="34" charset="0"/>
              <a:buChar char="•"/>
            </a:pPr>
            <a:r>
              <a:rPr lang="en-US" sz="1100" dirty="0" smtClean="0">
                <a:latin typeface="Garamond" pitchFamily="18" charset="0"/>
              </a:rPr>
              <a:t>Government has been working on improving security of tenure of both A1 and A2 resettled farmers.</a:t>
            </a:r>
            <a:endParaRPr lang="en-US" sz="1100" dirty="0">
              <a:latin typeface="Garamond" pitchFamily="18" charset="0"/>
            </a:endParaRPr>
          </a:p>
          <a:p>
            <a:pPr marL="169863" indent="-169863" algn="just">
              <a:lnSpc>
                <a:spcPct val="150000"/>
              </a:lnSpc>
              <a:buFont typeface="Arial" pitchFamily="34" charset="0"/>
              <a:buChar char="•"/>
            </a:pPr>
            <a:r>
              <a:rPr lang="en-US" sz="1100" dirty="0" smtClean="0">
                <a:latin typeface="Garamond" panose="02020404030301010803" pitchFamily="18" charset="0"/>
              </a:rPr>
              <a:t>The EU is providing Euro 4.7 million, while UNDP is providing Euro 500 000 towards unlocking the potential of agricultural land.</a:t>
            </a:r>
          </a:p>
          <a:p>
            <a:pPr marL="169863" indent="-169863" algn="just">
              <a:lnSpc>
                <a:spcPct val="150000"/>
              </a:lnSpc>
              <a:buFont typeface="Arial" pitchFamily="34" charset="0"/>
              <a:buChar char="•"/>
            </a:pPr>
            <a:endParaRPr lang="en-US" sz="1100" dirty="0">
              <a:latin typeface="Garamond" panose="02020404030301010803" pitchFamily="18" charset="0"/>
            </a:endParaRPr>
          </a:p>
          <a:p>
            <a:pPr algn="just">
              <a:lnSpc>
                <a:spcPct val="150000"/>
              </a:lnSpc>
            </a:pPr>
            <a:r>
              <a:rPr lang="en-US" sz="1100" b="1" dirty="0">
                <a:solidFill>
                  <a:srgbClr val="7030A0"/>
                </a:solidFill>
                <a:latin typeface="Arial Black" panose="020B0A04020102020204" pitchFamily="34" charset="0"/>
              </a:rPr>
              <a:t>Farm and rental development levy</a:t>
            </a:r>
          </a:p>
          <a:p>
            <a:pPr marL="169863" indent="-169863" algn="just">
              <a:lnSpc>
                <a:spcPct val="150000"/>
              </a:lnSpc>
              <a:buFont typeface="Arial" pitchFamily="34" charset="0"/>
              <a:buChar char="•"/>
            </a:pPr>
            <a:r>
              <a:rPr lang="en-US" sz="1100" dirty="0" smtClean="0">
                <a:latin typeface="Garamond" panose="02020404030301010803" pitchFamily="18" charset="0"/>
              </a:rPr>
              <a:t>A1 farmers will pay USD10 rental levy and USD5 developmental  levy, all per annum.</a:t>
            </a:r>
          </a:p>
          <a:p>
            <a:pPr marL="169863" indent="-169863" algn="just">
              <a:lnSpc>
                <a:spcPct val="150000"/>
              </a:lnSpc>
              <a:buFont typeface="Arial" pitchFamily="34" charset="0"/>
              <a:buChar char="•"/>
            </a:pPr>
            <a:r>
              <a:rPr lang="en-US" sz="1100" dirty="0" smtClean="0">
                <a:latin typeface="Garamond" panose="02020404030301010803" pitchFamily="18" charset="0"/>
              </a:rPr>
              <a:t>A2 farmers will pay rental levy of USD3 per hectare and developmental levy of USD2 per hectare, all per annum.</a:t>
            </a:r>
          </a:p>
          <a:p>
            <a:pPr marL="169863" indent="-169863" algn="just">
              <a:lnSpc>
                <a:spcPct val="150000"/>
              </a:lnSpc>
              <a:buFont typeface="Arial" pitchFamily="34" charset="0"/>
              <a:buChar char="•"/>
            </a:pPr>
            <a:r>
              <a:rPr lang="en-US" sz="1100" dirty="0" smtClean="0">
                <a:latin typeface="Garamond" panose="02020404030301010803" pitchFamily="18" charset="0"/>
              </a:rPr>
              <a:t>These levies are payable quarterly and apply to all resettled farmers with permits and 99 year leases in all Natural Regions from 1 to 5.</a:t>
            </a:r>
          </a:p>
          <a:p>
            <a:pPr marL="169863" indent="-169863" algn="just">
              <a:lnSpc>
                <a:spcPct val="150000"/>
              </a:lnSpc>
              <a:buFont typeface="Arial" pitchFamily="34" charset="0"/>
              <a:buChar char="•"/>
            </a:pPr>
            <a:r>
              <a:rPr lang="en-US" sz="1100" dirty="0" smtClean="0">
                <a:latin typeface="Garamond" panose="02020404030301010803" pitchFamily="18" charset="0"/>
              </a:rPr>
              <a:t>The Rentals and Development Levies shall form part of the Consolidated Revenue Fund.</a:t>
            </a:r>
          </a:p>
          <a:p>
            <a:pPr algn="just">
              <a:lnSpc>
                <a:spcPct val="150000"/>
              </a:lnSpc>
            </a:pPr>
            <a:endParaRPr lang="en-US" sz="1100" b="1" dirty="0" smtClean="0">
              <a:latin typeface="Garamond" panose="02020404030301010803" pitchFamily="18" charset="0"/>
            </a:endParaRPr>
          </a:p>
          <a:p>
            <a:pPr algn="just">
              <a:lnSpc>
                <a:spcPct val="150000"/>
              </a:lnSpc>
            </a:pPr>
            <a:r>
              <a:rPr lang="en-US" sz="1100" b="1" dirty="0" smtClean="0">
                <a:solidFill>
                  <a:srgbClr val="7030A0"/>
                </a:solidFill>
                <a:latin typeface="Arial Black" panose="020B0A04020102020204" pitchFamily="34" charset="0"/>
              </a:rPr>
              <a:t>Livestock development</a:t>
            </a:r>
            <a:endParaRPr lang="en-US" sz="1100" b="1" dirty="0" smtClean="0">
              <a:latin typeface="Arial Black" panose="020B0A04020102020204" pitchFamily="34" charset="0"/>
            </a:endParaRPr>
          </a:p>
          <a:p>
            <a:pPr marL="171450" indent="-171450" algn="just">
              <a:lnSpc>
                <a:spcPct val="150000"/>
              </a:lnSpc>
              <a:buFont typeface="Arial" pitchFamily="34" charset="0"/>
              <a:buChar char="•"/>
            </a:pPr>
            <a:r>
              <a:rPr lang="en-US" sz="1100" dirty="0" smtClean="0">
                <a:latin typeface="Garamond" panose="02020404030301010803" pitchFamily="18" charset="0"/>
              </a:rPr>
              <a:t>It has been proposed to avail USD2.3 million in 2015 towards procurement of vaccines to control and contain endemic diseases.</a:t>
            </a:r>
          </a:p>
          <a:p>
            <a:pPr algn="just">
              <a:lnSpc>
                <a:spcPct val="150000"/>
              </a:lnSpc>
            </a:pPr>
            <a:endParaRPr lang="en-US" sz="1100" b="1" dirty="0">
              <a:solidFill>
                <a:srgbClr val="7030A0"/>
              </a:solidFill>
              <a:latin typeface="Garamond" panose="02020404030301010803" pitchFamily="18" charset="0"/>
            </a:endParaRPr>
          </a:p>
          <a:p>
            <a:pPr marL="171450" indent="-171450" algn="just">
              <a:lnSpc>
                <a:spcPct val="150000"/>
              </a:lnSpc>
              <a:buFont typeface="Arial" pitchFamily="34" charset="0"/>
              <a:buChar char="•"/>
            </a:pPr>
            <a:endParaRPr lang="en-US" sz="1100" dirty="0" smtClean="0">
              <a:solidFill>
                <a:srgbClr val="7030A0"/>
              </a:solidFill>
              <a:latin typeface="Garamond" panose="02020404030301010803" pitchFamily="18" charset="0"/>
            </a:endParaRPr>
          </a:p>
          <a:p>
            <a:pPr marL="285750" indent="-285750" algn="just">
              <a:lnSpc>
                <a:spcPct val="150000"/>
              </a:lnSpc>
              <a:buFont typeface="Arial" pitchFamily="34" charset="0"/>
              <a:buChar char="•"/>
            </a:pPr>
            <a:endParaRPr lang="en-US" sz="1100" dirty="0" smtClean="0">
              <a:latin typeface="Garamond" panose="02020404030301010803" pitchFamily="18" charset="0"/>
            </a:endParaRPr>
          </a:p>
          <a:p>
            <a:pPr algn="just">
              <a:lnSpc>
                <a:spcPct val="150000"/>
              </a:lnSpc>
            </a:pPr>
            <a:endParaRPr lang="en-US" sz="1100" dirty="0">
              <a:latin typeface="Garamond" panose="02020404030301010803" pitchFamily="18" charset="0"/>
            </a:endParaRPr>
          </a:p>
          <a:p>
            <a:pPr marL="171450" indent="-171450" algn="just">
              <a:lnSpc>
                <a:spcPct val="150000"/>
              </a:lnSpc>
              <a:buFont typeface="Arial" pitchFamily="34" charset="0"/>
              <a:buChar char="•"/>
            </a:pPr>
            <a:endParaRPr lang="en-US" sz="1100" dirty="0" smtClean="0">
              <a:latin typeface="Garamond" panose="02020404030301010803" pitchFamily="18" charset="0"/>
            </a:endParaRPr>
          </a:p>
          <a:p>
            <a:pPr marL="171450" indent="-171450" algn="just">
              <a:lnSpc>
                <a:spcPct val="150000"/>
              </a:lnSpc>
              <a:buFont typeface="Arial" pitchFamily="34" charset="0"/>
              <a:buChar char="•"/>
            </a:pPr>
            <a:endParaRPr lang="en-US" sz="1100" dirty="0" smtClean="0">
              <a:latin typeface="Garamond" panose="02020404030301010803" pitchFamily="18" charset="0"/>
            </a:endParaRPr>
          </a:p>
          <a:p>
            <a:pPr marL="285750" indent="-285750" algn="just">
              <a:lnSpc>
                <a:spcPct val="150000"/>
              </a:lnSpc>
              <a:buFont typeface="Arial" pitchFamily="34" charset="0"/>
              <a:buChar char="•"/>
            </a:pPr>
            <a:endParaRPr lang="en-US" sz="1100" dirty="0" smtClean="0">
              <a:latin typeface="Garamond" panose="02020404030301010803" pitchFamily="18" charset="0"/>
            </a:endParaRPr>
          </a:p>
          <a:p>
            <a:pPr marL="285750" indent="-285750" algn="just">
              <a:lnSpc>
                <a:spcPct val="150000"/>
              </a:lnSpc>
              <a:buFont typeface="Arial" pitchFamily="34" charset="0"/>
              <a:buChar char="•"/>
            </a:pPr>
            <a:endParaRPr lang="en-US" sz="1100" dirty="0">
              <a:latin typeface="Garamond" panose="02020404030301010803" pitchFamily="18" charset="0"/>
            </a:endParaRPr>
          </a:p>
          <a:p>
            <a:pPr>
              <a:lnSpc>
                <a:spcPct val="150000"/>
              </a:lnSpc>
            </a:pPr>
            <a:endParaRPr lang="en-US" sz="1100" dirty="0" smtClean="0">
              <a:latin typeface="Garamond" panose="02020404030301010803" pitchFamily="18" charset="0"/>
            </a:endParaRPr>
          </a:p>
        </p:txBody>
      </p:sp>
      <p:sp>
        <p:nvSpPr>
          <p:cNvPr id="6" name="Rectangle 18"/>
          <p:cNvSpPr>
            <a:spLocks noChangeArrowheads="1"/>
          </p:cNvSpPr>
          <p:nvPr>
            <p:custDataLst>
              <p:tags r:id="rId1"/>
            </p:custDataLst>
          </p:nvPr>
        </p:nvSpPr>
        <p:spPr bwMode="gray">
          <a:xfrm>
            <a:off x="273048" y="762000"/>
            <a:ext cx="8489951" cy="369332"/>
          </a:xfrm>
          <a:prstGeom prst="rect">
            <a:avLst/>
          </a:prstGeom>
          <a:solidFill>
            <a:srgbClr val="008000"/>
          </a:solidFill>
          <a:ln w="9525" algn="ctr">
            <a:noFill/>
            <a:miter lim="800000"/>
            <a:headEnd/>
            <a:tailEnd/>
          </a:ln>
          <a:effectLst/>
        </p:spPr>
        <p:txBody>
          <a:bodyPr vert="horz" wrap="square" lIns="0" tIns="0" rIns="0" bIns="0" numCol="1" anchor="ctr" anchorCtr="0" compatLnSpc="1">
            <a:prstTxWarp prst="textNoShape">
              <a:avLst/>
            </a:prstTxWarp>
            <a:spAutoFit/>
          </a:bodyPr>
          <a:lstStyle/>
          <a:p>
            <a:pPr fontAlgn="base">
              <a:spcBef>
                <a:spcPct val="0"/>
              </a:spcBef>
              <a:spcAft>
                <a:spcPct val="0"/>
              </a:spcAft>
            </a:pPr>
            <a:r>
              <a:rPr lang="en-ZW" sz="2400" dirty="0">
                <a:solidFill>
                  <a:schemeClr val="bg1"/>
                </a:solidFill>
                <a:latin typeface="Garamond" panose="02020404030301010803" pitchFamily="18" charset="0"/>
              </a:rPr>
              <a:t>Revitalising agriculture</a:t>
            </a:r>
            <a:endParaRPr lang="en-US" sz="24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38281419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HPNAME" val="Footer"/>
</p:tagLst>
</file>

<file path=ppt/tags/tag10.xml><?xml version="1.0" encoding="utf-8"?>
<p:tagLst xmlns:a="http://schemas.openxmlformats.org/drawingml/2006/main" xmlns:r="http://schemas.openxmlformats.org/officeDocument/2006/relationships" xmlns:p="http://schemas.openxmlformats.org/presentationml/2006/main">
  <p:tag name="SHPNAME" val="Section"/>
</p:tagLst>
</file>

<file path=ppt/tags/tag11.xml><?xml version="1.0" encoding="utf-8"?>
<p:tagLst xmlns:a="http://schemas.openxmlformats.org/drawingml/2006/main" xmlns:r="http://schemas.openxmlformats.org/officeDocument/2006/relationships" xmlns:p="http://schemas.openxmlformats.org/presentationml/2006/main">
  <p:tag name="SHPNAME" val="Section"/>
</p:tagLst>
</file>

<file path=ppt/tags/tag12.xml><?xml version="1.0" encoding="utf-8"?>
<p:tagLst xmlns:a="http://schemas.openxmlformats.org/drawingml/2006/main" xmlns:r="http://schemas.openxmlformats.org/officeDocument/2006/relationships" xmlns:p="http://schemas.openxmlformats.org/presentationml/2006/main">
  <p:tag name="SHPNAME" val="Section"/>
</p:tagLst>
</file>

<file path=ppt/tags/tag13.xml><?xml version="1.0" encoding="utf-8"?>
<p:tagLst xmlns:a="http://schemas.openxmlformats.org/drawingml/2006/main" xmlns:r="http://schemas.openxmlformats.org/officeDocument/2006/relationships" xmlns:p="http://schemas.openxmlformats.org/presentationml/2006/main">
  <p:tag name="SHPNAME" val="Section"/>
</p:tagLst>
</file>

<file path=ppt/tags/tag14.xml><?xml version="1.0" encoding="utf-8"?>
<p:tagLst xmlns:a="http://schemas.openxmlformats.org/drawingml/2006/main" xmlns:r="http://schemas.openxmlformats.org/officeDocument/2006/relationships" xmlns:p="http://schemas.openxmlformats.org/presentationml/2006/main">
  <p:tag name="SHPNAME" val="Section"/>
</p:tagLst>
</file>

<file path=ppt/tags/tag15.xml><?xml version="1.0" encoding="utf-8"?>
<p:tagLst xmlns:a="http://schemas.openxmlformats.org/drawingml/2006/main" xmlns:r="http://schemas.openxmlformats.org/officeDocument/2006/relationships" xmlns:p="http://schemas.openxmlformats.org/presentationml/2006/main">
  <p:tag name="SHPNAME" val="Section"/>
</p:tagLst>
</file>

<file path=ppt/tags/tag16.xml><?xml version="1.0" encoding="utf-8"?>
<p:tagLst xmlns:a="http://schemas.openxmlformats.org/drawingml/2006/main" xmlns:r="http://schemas.openxmlformats.org/officeDocument/2006/relationships" xmlns:p="http://schemas.openxmlformats.org/presentationml/2006/main">
  <p:tag name="SHPNAME" val="Section"/>
</p:tagLst>
</file>

<file path=ppt/tags/tag17.xml><?xml version="1.0" encoding="utf-8"?>
<p:tagLst xmlns:a="http://schemas.openxmlformats.org/drawingml/2006/main" xmlns:r="http://schemas.openxmlformats.org/officeDocument/2006/relationships" xmlns:p="http://schemas.openxmlformats.org/presentationml/2006/main">
  <p:tag name="SHPNAME" val="Section"/>
</p:tagLst>
</file>

<file path=ppt/tags/tag18.xml><?xml version="1.0" encoding="utf-8"?>
<p:tagLst xmlns:a="http://schemas.openxmlformats.org/drawingml/2006/main" xmlns:r="http://schemas.openxmlformats.org/officeDocument/2006/relationships" xmlns:p="http://schemas.openxmlformats.org/presentationml/2006/main">
  <p:tag name="SHPNAME" val="Section"/>
</p:tagLst>
</file>

<file path=ppt/tags/tag19.xml><?xml version="1.0" encoding="utf-8"?>
<p:tagLst xmlns:a="http://schemas.openxmlformats.org/drawingml/2006/main" xmlns:r="http://schemas.openxmlformats.org/officeDocument/2006/relationships" xmlns:p="http://schemas.openxmlformats.org/presentationml/2006/main">
  <p:tag name="SHPNAME" val="Section"/>
</p:tagLst>
</file>

<file path=ppt/tags/tag2.xml><?xml version="1.0" encoding="utf-8"?>
<p:tagLst xmlns:a="http://schemas.openxmlformats.org/drawingml/2006/main" xmlns:r="http://schemas.openxmlformats.org/officeDocument/2006/relationships" xmlns:p="http://schemas.openxmlformats.org/presentationml/2006/main">
  <p:tag name="SLDNAME" val="TOC"/>
</p:tagLst>
</file>

<file path=ppt/tags/tag20.xml><?xml version="1.0" encoding="utf-8"?>
<p:tagLst xmlns:a="http://schemas.openxmlformats.org/drawingml/2006/main" xmlns:r="http://schemas.openxmlformats.org/officeDocument/2006/relationships" xmlns:p="http://schemas.openxmlformats.org/presentationml/2006/main">
  <p:tag name="SHPNAME" val="Section"/>
</p:tagLst>
</file>

<file path=ppt/tags/tag21.xml><?xml version="1.0" encoding="utf-8"?>
<p:tagLst xmlns:a="http://schemas.openxmlformats.org/drawingml/2006/main" xmlns:r="http://schemas.openxmlformats.org/officeDocument/2006/relationships" xmlns:p="http://schemas.openxmlformats.org/presentationml/2006/main">
  <p:tag name="SHPNAME" val="Section"/>
</p:tagLst>
</file>

<file path=ppt/tags/tag22.xml><?xml version="1.0" encoding="utf-8"?>
<p:tagLst xmlns:a="http://schemas.openxmlformats.org/drawingml/2006/main" xmlns:r="http://schemas.openxmlformats.org/officeDocument/2006/relationships" xmlns:p="http://schemas.openxmlformats.org/presentationml/2006/main">
  <p:tag name="SHPNAME" val="Section"/>
</p:tagLst>
</file>

<file path=ppt/tags/tag23.xml><?xml version="1.0" encoding="utf-8"?>
<p:tagLst xmlns:a="http://schemas.openxmlformats.org/drawingml/2006/main" xmlns:r="http://schemas.openxmlformats.org/officeDocument/2006/relationships" xmlns:p="http://schemas.openxmlformats.org/presentationml/2006/main">
  <p:tag name="SHPNAME" val="Section"/>
</p:tagLst>
</file>

<file path=ppt/tags/tag24.xml><?xml version="1.0" encoding="utf-8"?>
<p:tagLst xmlns:a="http://schemas.openxmlformats.org/drawingml/2006/main" xmlns:r="http://schemas.openxmlformats.org/officeDocument/2006/relationships" xmlns:p="http://schemas.openxmlformats.org/presentationml/2006/main">
  <p:tag name="SHPNAME" val="Section"/>
</p:tagLst>
</file>

<file path=ppt/tags/tag25.xml><?xml version="1.0" encoding="utf-8"?>
<p:tagLst xmlns:a="http://schemas.openxmlformats.org/drawingml/2006/main" xmlns:r="http://schemas.openxmlformats.org/officeDocument/2006/relationships" xmlns:p="http://schemas.openxmlformats.org/presentationml/2006/main">
  <p:tag name="SHPNAME" val="Section"/>
</p:tagLst>
</file>

<file path=ppt/tags/tag26.xml><?xml version="1.0" encoding="utf-8"?>
<p:tagLst xmlns:a="http://schemas.openxmlformats.org/drawingml/2006/main" xmlns:r="http://schemas.openxmlformats.org/officeDocument/2006/relationships" xmlns:p="http://schemas.openxmlformats.org/presentationml/2006/main">
  <p:tag name="SHPNAME" val="Section"/>
</p:tagLst>
</file>

<file path=ppt/tags/tag27.xml><?xml version="1.0" encoding="utf-8"?>
<p:tagLst xmlns:a="http://schemas.openxmlformats.org/drawingml/2006/main" xmlns:r="http://schemas.openxmlformats.org/officeDocument/2006/relationships" xmlns:p="http://schemas.openxmlformats.org/presentationml/2006/main">
  <p:tag name="SHPNAME" val="Section"/>
</p:tagLst>
</file>

<file path=ppt/tags/tag28.xml><?xml version="1.0" encoding="utf-8"?>
<p:tagLst xmlns:a="http://schemas.openxmlformats.org/drawingml/2006/main" xmlns:r="http://schemas.openxmlformats.org/officeDocument/2006/relationships" xmlns:p="http://schemas.openxmlformats.org/presentationml/2006/main">
  <p:tag name="SHPNAME" val="Section"/>
</p:tagLst>
</file>

<file path=ppt/tags/tag29.xml><?xml version="1.0" encoding="utf-8"?>
<p:tagLst xmlns:a="http://schemas.openxmlformats.org/drawingml/2006/main" xmlns:r="http://schemas.openxmlformats.org/officeDocument/2006/relationships" xmlns:p="http://schemas.openxmlformats.org/presentationml/2006/main">
  <p:tag name="SHPNAME" val="Section"/>
</p:tagLst>
</file>

<file path=ppt/tags/tag3.xml><?xml version="1.0" encoding="utf-8"?>
<p:tagLst xmlns:a="http://schemas.openxmlformats.org/drawingml/2006/main" xmlns:r="http://schemas.openxmlformats.org/officeDocument/2006/relationships" xmlns:p="http://schemas.openxmlformats.org/presentationml/2006/main">
  <p:tag name="SHPNAME" val="Section"/>
</p:tagLst>
</file>

<file path=ppt/tags/tag30.xml><?xml version="1.0" encoding="utf-8"?>
<p:tagLst xmlns:a="http://schemas.openxmlformats.org/drawingml/2006/main" xmlns:r="http://schemas.openxmlformats.org/officeDocument/2006/relationships" xmlns:p="http://schemas.openxmlformats.org/presentationml/2006/main">
  <p:tag name="SHPNAME" val="Section"/>
</p:tagLst>
</file>

<file path=ppt/tags/tag31.xml><?xml version="1.0" encoding="utf-8"?>
<p:tagLst xmlns:a="http://schemas.openxmlformats.org/drawingml/2006/main" xmlns:r="http://schemas.openxmlformats.org/officeDocument/2006/relationships" xmlns:p="http://schemas.openxmlformats.org/presentationml/2006/main">
  <p:tag name="SHPNAME" val="Section"/>
</p:tagLst>
</file>

<file path=ppt/tags/tag32.xml><?xml version="1.0" encoding="utf-8"?>
<p:tagLst xmlns:a="http://schemas.openxmlformats.org/drawingml/2006/main" xmlns:r="http://schemas.openxmlformats.org/officeDocument/2006/relationships" xmlns:p="http://schemas.openxmlformats.org/presentationml/2006/main">
  <p:tag name="SHPNAME" val="Section"/>
</p:tagLst>
</file>

<file path=ppt/tags/tag33.xml><?xml version="1.0" encoding="utf-8"?>
<p:tagLst xmlns:a="http://schemas.openxmlformats.org/drawingml/2006/main" xmlns:r="http://schemas.openxmlformats.org/officeDocument/2006/relationships" xmlns:p="http://schemas.openxmlformats.org/presentationml/2006/main">
  <p:tag name="SHPNAME" val="Section"/>
</p:tagLst>
</file>

<file path=ppt/tags/tag4.xml><?xml version="1.0" encoding="utf-8"?>
<p:tagLst xmlns:a="http://schemas.openxmlformats.org/drawingml/2006/main" xmlns:r="http://schemas.openxmlformats.org/officeDocument/2006/relationships" xmlns:p="http://schemas.openxmlformats.org/presentationml/2006/main">
  <p:tag name="SHPNAME" val="Section"/>
</p:tagLst>
</file>

<file path=ppt/tags/tag5.xml><?xml version="1.0" encoding="utf-8"?>
<p:tagLst xmlns:a="http://schemas.openxmlformats.org/drawingml/2006/main" xmlns:r="http://schemas.openxmlformats.org/officeDocument/2006/relationships" xmlns:p="http://schemas.openxmlformats.org/presentationml/2006/main">
  <p:tag name="SHPNAME" val="Section"/>
</p:tagLst>
</file>

<file path=ppt/tags/tag6.xml><?xml version="1.0" encoding="utf-8"?>
<p:tagLst xmlns:a="http://schemas.openxmlformats.org/drawingml/2006/main" xmlns:r="http://schemas.openxmlformats.org/officeDocument/2006/relationships" xmlns:p="http://schemas.openxmlformats.org/presentationml/2006/main">
  <p:tag name="SHPNAME" val="Section"/>
</p:tagLst>
</file>

<file path=ppt/tags/tag7.xml><?xml version="1.0" encoding="utf-8"?>
<p:tagLst xmlns:a="http://schemas.openxmlformats.org/drawingml/2006/main" xmlns:r="http://schemas.openxmlformats.org/officeDocument/2006/relationships" xmlns:p="http://schemas.openxmlformats.org/presentationml/2006/main">
  <p:tag name="SHPNAME" val="Section"/>
</p:tagLst>
</file>

<file path=ppt/tags/tag8.xml><?xml version="1.0" encoding="utf-8"?>
<p:tagLst xmlns:a="http://schemas.openxmlformats.org/drawingml/2006/main" xmlns:r="http://schemas.openxmlformats.org/officeDocument/2006/relationships" xmlns:p="http://schemas.openxmlformats.org/presentationml/2006/main">
  <p:tag name="SHPNAME" val="Section"/>
</p:tagLst>
</file>

<file path=ppt/tags/tag9.xml><?xml version="1.0" encoding="utf-8"?>
<p:tagLst xmlns:a="http://schemas.openxmlformats.org/drawingml/2006/main" xmlns:r="http://schemas.openxmlformats.org/officeDocument/2006/relationships" xmlns:p="http://schemas.openxmlformats.org/presentationml/2006/main">
  <p:tag name="SHPNAME" val="Section"/>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rant Thornton Report Template">
  <a:themeElements>
    <a:clrScheme name="Grant Thornton Purple">
      <a:dk1>
        <a:srgbClr val="000000"/>
      </a:dk1>
      <a:lt1>
        <a:srgbClr val="FFFFFF"/>
      </a:lt1>
      <a:dk2>
        <a:srgbClr val="DBDBDB"/>
      </a:dk2>
      <a:lt2>
        <a:srgbClr val="4D4D4D"/>
      </a:lt2>
      <a:accent1>
        <a:srgbClr val="4F2D7F"/>
      </a:accent1>
      <a:accent2>
        <a:srgbClr val="725799"/>
      </a:accent2>
      <a:accent3>
        <a:srgbClr val="846CA5"/>
      </a:accent3>
      <a:accent4>
        <a:srgbClr val="A796BF"/>
      </a:accent4>
      <a:accent5>
        <a:srgbClr val="B9ABCC"/>
      </a:accent5>
      <a:accent6>
        <a:srgbClr val="DCD5E5"/>
      </a:accent6>
      <a:hlink>
        <a:srgbClr val="B9ABCC"/>
      </a:hlink>
      <a:folHlink>
        <a:srgbClr val="DCD5E5"/>
      </a:folHlink>
    </a:clrScheme>
    <a:fontScheme name="GT 2010">
      <a:majorFont>
        <a:latin typeface="Garamond"/>
        <a:ea typeface=""/>
        <a:cs typeface=""/>
      </a:majorFont>
      <a:minorFont>
        <a:latin typeface="Garamond"/>
        <a:ea typeface=""/>
        <a:cs typeface=""/>
      </a:minorFont>
    </a:fontScheme>
    <a:fmtScheme name="Grant Thornton Report Template">
      <a:fillStyleLst>
        <a:solidFill>
          <a:schemeClr val="phClr"/>
        </a:solidFill>
        <a:solidFill>
          <a:schemeClr val="phClr">
            <a:tint val="80000"/>
          </a:schemeClr>
        </a:solidFill>
        <a:solidFill>
          <a:schemeClr val="phClr">
            <a:tint val="60000"/>
          </a:schemeClr>
        </a:solidFill>
      </a:fillStyleLst>
      <a:lnStyleLst>
        <a:ln w="3175" cap="flat" cmpd="sng" algn="ctr">
          <a:solidFill>
            <a:schemeClr val="phClr"/>
          </a:solidFill>
          <a:prstDash val="solid"/>
        </a:ln>
        <a:ln w="6350" cap="flat" cmpd="sng" algn="ctr">
          <a:solidFill>
            <a:schemeClr val="phClr"/>
          </a:solidFill>
          <a:prstDash val="solid"/>
        </a:ln>
        <a:ln w="95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tint val="60000"/>
          </a:schemeClr>
        </a:solidFill>
        <a:solidFill>
          <a:schemeClr val="phClr">
            <a:tint val="80000"/>
          </a:schemeClr>
        </a:solidFill>
        <a:solidFill>
          <a:schemeClr val="phClr"/>
        </a:solidFill>
      </a:bgFillStyleLst>
    </a:fmtScheme>
  </a:themeElements>
  <a:objectDefaults>
    <a:spDef>
      <a:spPr bwMode="auto">
        <a:solidFill>
          <a:srgbClr val="DDDDDD"/>
        </a:solidFill>
        <a:ln w="3175" algn="ctr">
          <a:solidFill>
            <a:srgbClr val="808080"/>
          </a:solidFill>
          <a:miter lim="800000"/>
          <a:headEnd/>
          <a:tailEnd/>
        </a:ln>
        <a:effectLst/>
      </a:spPr>
      <a:bodyPr vert="horz" wrap="none" lIns="54000" tIns="54000" rIns="54000" bIns="54000" numCol="1" anchor="ctr" anchorCtr="0" compatLnSpc="1">
        <a:prstTxWarp prst="textNoShape">
          <a:avLst/>
        </a:prstTxWarp>
        <a:spAutoFit/>
      </a:bodyPr>
      <a:lstStyle>
        <a:defPPr>
          <a:defRPr/>
        </a:defPPr>
      </a:lstStyle>
    </a:spDef>
    <a:lnDef>
      <a:spPr>
        <a:noFill/>
        <a:ln w="3175">
          <a:solidFill>
            <a:srgbClr val="808080"/>
          </a:solidFill>
          <a:round/>
          <a:headEnd/>
          <a:tailEnd/>
        </a:ln>
        <a:effectLst/>
      </a:spPr>
      <a:bodyPr/>
      <a:lstStyle/>
    </a:lnDef>
    <a:txDef>
      <a:spPr>
        <a:noFill/>
      </a:spPr>
      <a:bodyPr wrap="square" rtlCol="0">
        <a:spAutoFit/>
      </a:bodyPr>
      <a:lstStyle>
        <a:defPPr>
          <a:defRPr sz="1000" dirty="0" err="1" smtClean="0"/>
        </a:defPPr>
      </a:lstStyle>
    </a:txDef>
  </a:objectDefaults>
  <a:extraClrSchemeLst>
    <a:extraClrScheme>
      <a:clrScheme name="Grant Thornton Purple">
        <a:dk1>
          <a:srgbClr val="000000"/>
        </a:dk1>
        <a:lt1>
          <a:srgbClr val="FFFFFF"/>
        </a:lt1>
        <a:dk2>
          <a:srgbClr val="DBDBDB"/>
        </a:dk2>
        <a:lt2>
          <a:srgbClr val="4D4D4D"/>
        </a:lt2>
        <a:accent1>
          <a:srgbClr val="4F2D7F"/>
        </a:accent1>
        <a:accent2>
          <a:srgbClr val="725799"/>
        </a:accent2>
        <a:accent3>
          <a:srgbClr val="846CA5"/>
        </a:accent3>
        <a:accent4>
          <a:srgbClr val="A796BF"/>
        </a:accent4>
        <a:accent5>
          <a:srgbClr val="B9ABCC"/>
        </a:accent5>
        <a:accent6>
          <a:srgbClr val="DCD5E5"/>
        </a:accent6>
        <a:hlink>
          <a:srgbClr val="B9ABCC"/>
        </a:hlink>
        <a:folHlink>
          <a:srgbClr val="DCD5E5"/>
        </a:folHlink>
      </a:clrScheme>
    </a:extraClrScheme>
    <a:extraClrScheme>
      <a:clrScheme name="Blue">
        <a:dk1>
          <a:srgbClr val="000000"/>
        </a:dk1>
        <a:lt1>
          <a:srgbClr val="FFFFFF"/>
        </a:lt1>
        <a:dk2>
          <a:srgbClr val="DBDBDB"/>
        </a:dk2>
        <a:lt2>
          <a:srgbClr val="4D4D4D"/>
        </a:lt2>
        <a:accent1>
          <a:srgbClr val="0046AD"/>
        </a:accent1>
        <a:accent2>
          <a:srgbClr val="336BBD"/>
        </a:accent2>
        <a:accent3>
          <a:srgbClr val="4C7DC6"/>
        </a:accent3>
        <a:accent4>
          <a:srgbClr val="80A2D6"/>
        </a:accent4>
        <a:accent5>
          <a:srgbClr val="99B5DE"/>
        </a:accent5>
        <a:accent6>
          <a:srgbClr val="CCDAEF"/>
        </a:accent6>
        <a:hlink>
          <a:srgbClr val="99B5DE"/>
        </a:hlink>
        <a:folHlink>
          <a:srgbClr val="CCDAEF"/>
        </a:folHlink>
      </a:clrScheme>
    </a:extraClrScheme>
    <a:extraClrScheme>
      <a:clrScheme name="Green">
        <a:dk1>
          <a:srgbClr val="000000"/>
        </a:dk1>
        <a:lt1>
          <a:srgbClr val="FFFFFF"/>
        </a:lt1>
        <a:dk2>
          <a:srgbClr val="DBDBDB"/>
        </a:dk2>
        <a:lt2>
          <a:srgbClr val="4D4D4D"/>
        </a:lt2>
        <a:accent1>
          <a:srgbClr val="009B76"/>
        </a:accent1>
        <a:accent2>
          <a:srgbClr val="33AF91"/>
        </a:accent2>
        <a:accent3>
          <a:srgbClr val="4CB99F"/>
        </a:accent3>
        <a:accent4>
          <a:srgbClr val="80CDBA"/>
        </a:accent4>
        <a:accent5>
          <a:srgbClr val="99D7C8"/>
        </a:accent5>
        <a:accent6>
          <a:srgbClr val="CCEBE4"/>
        </a:accent6>
        <a:hlink>
          <a:srgbClr val="99D7C8"/>
        </a:hlink>
        <a:folHlink>
          <a:srgbClr val="CCEBE4"/>
        </a:folHlink>
      </a:clrScheme>
    </a:extraClrScheme>
    <a:extraClrScheme>
      <a:clrScheme name="Orange">
        <a:dk1>
          <a:srgbClr val="000000"/>
        </a:dk1>
        <a:lt1>
          <a:srgbClr val="FFFFFF"/>
        </a:lt1>
        <a:dk2>
          <a:srgbClr val="DBDBDB"/>
        </a:dk2>
        <a:lt2>
          <a:srgbClr val="4D4D4D"/>
        </a:lt2>
        <a:accent1>
          <a:srgbClr val="FF7900"/>
        </a:accent1>
        <a:accent2>
          <a:srgbClr val="FF9433"/>
        </a:accent2>
        <a:accent3>
          <a:srgbClr val="FFA14C"/>
        </a:accent3>
        <a:accent4>
          <a:srgbClr val="FFBC80"/>
        </a:accent4>
        <a:accent5>
          <a:srgbClr val="FFC999"/>
        </a:accent5>
        <a:accent6>
          <a:srgbClr val="FFE4CC"/>
        </a:accent6>
        <a:hlink>
          <a:srgbClr val="FFC999"/>
        </a:hlink>
        <a:folHlink>
          <a:srgbClr val="FFE4CC"/>
        </a:folHlink>
      </a:clrScheme>
    </a:extraClrScheme>
    <a:extraClrScheme>
      <a:clrScheme name="Red">
        <a:dk1>
          <a:srgbClr val="000000"/>
        </a:dk1>
        <a:lt1>
          <a:srgbClr val="FFFFFF"/>
        </a:lt1>
        <a:dk2>
          <a:srgbClr val="DBDBDB"/>
        </a:dk2>
        <a:lt2>
          <a:srgbClr val="4D4D4D"/>
        </a:lt2>
        <a:accent1>
          <a:srgbClr val="C30045"/>
        </a:accent1>
        <a:accent2>
          <a:srgbClr val="CF336A"/>
        </a:accent2>
        <a:accent3>
          <a:srgbClr val="D54C7D"/>
        </a:accent3>
        <a:accent4>
          <a:srgbClr val="E180A2"/>
        </a:accent4>
        <a:accent5>
          <a:srgbClr val="E799B5"/>
        </a:accent5>
        <a:accent6>
          <a:srgbClr val="F3CCDA"/>
        </a:accent6>
        <a:hlink>
          <a:srgbClr val="E799B5"/>
        </a:hlink>
        <a:folHlink>
          <a:srgbClr val="F3CCDA"/>
        </a:folHlink>
      </a:clrScheme>
    </a:extraClrScheme>
    <a:extraClrScheme>
      <a:clrScheme name="Fuchsia">
        <a:dk1>
          <a:srgbClr val="000000"/>
        </a:dk1>
        <a:lt1>
          <a:srgbClr val="FFFFFF"/>
        </a:lt1>
        <a:dk2>
          <a:srgbClr val="DBDBDB"/>
        </a:dk2>
        <a:lt2>
          <a:srgbClr val="4D4D4D"/>
        </a:lt2>
        <a:accent1>
          <a:srgbClr val="B1059D"/>
        </a:accent1>
        <a:accent2>
          <a:srgbClr val="C137B1"/>
        </a:accent2>
        <a:accent3>
          <a:srgbClr val="C850BA"/>
        </a:accent3>
        <a:accent4>
          <a:srgbClr val="D882CE"/>
        </a:accent4>
        <a:accent5>
          <a:srgbClr val="E09BD8"/>
        </a:accent5>
        <a:accent6>
          <a:srgbClr val="EFCDEB"/>
        </a:accent6>
        <a:hlink>
          <a:srgbClr val="E09BD8"/>
        </a:hlink>
        <a:folHlink>
          <a:srgbClr val="EFCDEB"/>
        </a:folHlink>
      </a:clrScheme>
    </a:extraClrScheme>
    <a:extraClrScheme>
      <a:clrScheme name="Lavender">
        <a:dk1>
          <a:srgbClr val="000000"/>
        </a:dk1>
        <a:lt1>
          <a:srgbClr val="FFFFFF"/>
        </a:lt1>
        <a:dk2>
          <a:srgbClr val="DBDBDB"/>
        </a:dk2>
        <a:lt2>
          <a:srgbClr val="4D4D4D"/>
        </a:lt2>
        <a:accent1>
          <a:srgbClr val="824BB0"/>
        </a:accent1>
        <a:accent2>
          <a:srgbClr val="9B6FC0"/>
        </a:accent2>
        <a:accent3>
          <a:srgbClr val="A781C8"/>
        </a:accent3>
        <a:accent4>
          <a:srgbClr val="C0A5D7"/>
        </a:accent4>
        <a:accent5>
          <a:srgbClr val="CDB7DF"/>
        </a:accent5>
        <a:accent6>
          <a:srgbClr val="E6DBEF"/>
        </a:accent6>
        <a:hlink>
          <a:srgbClr val="CDB7DF"/>
        </a:hlink>
        <a:folHlink>
          <a:srgbClr val="E6DBEF"/>
        </a:folHlink>
      </a:clrScheme>
    </a:extraClrScheme>
    <a:extraClrScheme>
      <a:clrScheme name="Lime">
        <a:dk1>
          <a:srgbClr val="000000"/>
        </a:dk1>
        <a:lt1>
          <a:srgbClr val="FFFFFF"/>
        </a:lt1>
        <a:dk2>
          <a:srgbClr val="DBDBDB"/>
        </a:dk2>
        <a:lt2>
          <a:srgbClr val="4D4D4D"/>
        </a:lt2>
        <a:accent1>
          <a:srgbClr val="7AB800"/>
        </a:accent1>
        <a:accent2>
          <a:srgbClr val="95C633"/>
        </a:accent2>
        <a:accent3>
          <a:srgbClr val="A2CD4F"/>
        </a:accent3>
        <a:accent4>
          <a:srgbClr val="BCDB80"/>
        </a:accent4>
        <a:accent5>
          <a:srgbClr val="CAE399"/>
        </a:accent5>
        <a:accent6>
          <a:srgbClr val="E4F1CC"/>
        </a:accent6>
        <a:hlink>
          <a:srgbClr val="CAE399"/>
        </a:hlink>
        <a:folHlink>
          <a:srgbClr val="E4F1CC"/>
        </a:folHlink>
      </a:clrScheme>
    </a:extraClrScheme>
    <a:extraClrScheme>
      <a:clrScheme name="Terracotta">
        <a:dk1>
          <a:srgbClr val="000000"/>
        </a:dk1>
        <a:lt1>
          <a:srgbClr val="FFFFFF"/>
        </a:lt1>
        <a:dk2>
          <a:srgbClr val="DBDBDB"/>
        </a:dk2>
        <a:lt2>
          <a:srgbClr val="4D4D4D"/>
        </a:lt2>
        <a:accent1>
          <a:srgbClr val="C75B12"/>
        </a:accent1>
        <a:accent2>
          <a:srgbClr val="D27C41"/>
        </a:accent2>
        <a:accent3>
          <a:srgbClr val="D88C59"/>
        </a:accent3>
        <a:accent4>
          <a:srgbClr val="E3AD88"/>
        </a:accent4>
        <a:accent5>
          <a:srgbClr val="E9BDA0"/>
        </a:accent5>
        <a:accent6>
          <a:srgbClr val="F4DED0"/>
        </a:accent6>
        <a:hlink>
          <a:srgbClr val="E9BDA0"/>
        </a:hlink>
        <a:folHlink>
          <a:srgbClr val="F4DED0"/>
        </a:folHlink>
      </a:clrScheme>
    </a:extraClrScheme>
    <a:extraClrScheme>
      <a:clrScheme name="Burgundy">
        <a:dk1>
          <a:srgbClr val="000000"/>
        </a:dk1>
        <a:lt1>
          <a:srgbClr val="FFFFFF"/>
        </a:lt1>
        <a:dk2>
          <a:srgbClr val="DBDBDB"/>
        </a:dk2>
        <a:lt2>
          <a:srgbClr val="4D4D4D"/>
        </a:lt2>
        <a:accent1>
          <a:srgbClr val="882345"/>
        </a:accent1>
        <a:accent2>
          <a:srgbClr val="A04F6A"/>
        </a:accent2>
        <a:accent3>
          <a:srgbClr val="AC657D"/>
        </a:accent3>
        <a:accent4>
          <a:srgbClr val="C391A2"/>
        </a:accent4>
        <a:accent5>
          <a:srgbClr val="CFA7B5"/>
        </a:accent5>
        <a:accent6>
          <a:srgbClr val="E7D3DA"/>
        </a:accent6>
        <a:hlink>
          <a:srgbClr val="CFA7B5"/>
        </a:hlink>
        <a:folHlink>
          <a:srgbClr val="E7D3DA"/>
        </a:folHlink>
      </a:clrScheme>
    </a:extraClrScheme>
    <a:extraClrScheme>
      <a:clrScheme name="Olive">
        <a:dk1>
          <a:srgbClr val="000000"/>
        </a:dk1>
        <a:lt1>
          <a:srgbClr val="FFFFFF"/>
        </a:lt1>
        <a:dk2>
          <a:srgbClr val="DBDBDB"/>
        </a:dk2>
        <a:lt2>
          <a:srgbClr val="4D4D4D"/>
        </a:lt2>
        <a:accent1>
          <a:srgbClr val="8E9300"/>
        </a:accent1>
        <a:accent2>
          <a:srgbClr val="A5A933"/>
        </a:accent2>
        <a:accent3>
          <a:srgbClr val="B0B34C"/>
        </a:accent3>
        <a:accent4>
          <a:srgbClr val="C6C980"/>
        </a:accent4>
        <a:accent5>
          <a:srgbClr val="D2D499"/>
        </a:accent5>
        <a:accent6>
          <a:srgbClr val="E8E9CC"/>
        </a:accent6>
        <a:hlink>
          <a:srgbClr val="D2D499"/>
        </a:hlink>
        <a:folHlink>
          <a:srgbClr val="E8E9CC"/>
        </a:folHlink>
      </a:clrScheme>
    </a:extraClrScheme>
    <a:extraClrScheme>
      <a:clrScheme name="Mustard">
        <a:dk1>
          <a:srgbClr val="000000"/>
        </a:dk1>
        <a:lt1>
          <a:srgbClr val="FFFFFF"/>
        </a:lt1>
        <a:dk2>
          <a:srgbClr val="DBDBDB"/>
        </a:dk2>
        <a:lt2>
          <a:srgbClr val="4D4D4D"/>
        </a:lt2>
        <a:accent1>
          <a:srgbClr val="EAAB00"/>
        </a:accent1>
        <a:accent2>
          <a:srgbClr val="EEBC33"/>
        </a:accent2>
        <a:accent3>
          <a:srgbClr val="F0C44C"/>
        </a:accent3>
        <a:accent4>
          <a:srgbClr val="F4D580"/>
        </a:accent4>
        <a:accent5>
          <a:srgbClr val="F7DD99"/>
        </a:accent5>
        <a:accent6>
          <a:srgbClr val="FBEECC"/>
        </a:accent6>
        <a:hlink>
          <a:srgbClr val="F7DD99"/>
        </a:hlink>
        <a:folHlink>
          <a:srgbClr val="FBEECC"/>
        </a:folHlink>
      </a:clrScheme>
    </a:extraClrScheme>
    <a:extraClrScheme>
      <a:clrScheme name="Emerald">
        <a:dk1>
          <a:srgbClr val="000000"/>
        </a:dk1>
        <a:lt1>
          <a:srgbClr val="FFFFFF"/>
        </a:lt1>
        <a:dk2>
          <a:srgbClr val="DBDBDB"/>
        </a:dk2>
        <a:lt2>
          <a:srgbClr val="4D4D4D"/>
        </a:lt2>
        <a:accent1>
          <a:srgbClr val="006D55"/>
        </a:accent1>
        <a:accent2>
          <a:srgbClr val="338A77"/>
        </a:accent2>
        <a:accent3>
          <a:srgbClr val="4C9988"/>
        </a:accent3>
        <a:accent4>
          <a:srgbClr val="80B6AA"/>
        </a:accent4>
        <a:accent5>
          <a:srgbClr val="99C5BB"/>
        </a:accent5>
        <a:accent6>
          <a:srgbClr val="CCE2DD"/>
        </a:accent6>
        <a:hlink>
          <a:srgbClr val="99C5BB"/>
        </a:hlink>
        <a:folHlink>
          <a:srgbClr val="CCE2DD"/>
        </a:folHlink>
      </a:clrScheme>
    </a:extraClrScheme>
    <a:extraClrScheme>
      <a:clrScheme name="Slate">
        <a:dk1>
          <a:srgbClr val="000000"/>
        </a:dk1>
        <a:lt1>
          <a:srgbClr val="FFFFFF"/>
        </a:lt1>
        <a:dk2>
          <a:srgbClr val="DBDBDB"/>
        </a:dk2>
        <a:lt2>
          <a:srgbClr val="4D4D4D"/>
        </a:lt2>
        <a:accent1>
          <a:srgbClr val="747678"/>
        </a:accent1>
        <a:accent2>
          <a:srgbClr val="909193"/>
        </a:accent2>
        <a:accent3>
          <a:srgbClr val="9E9FA0"/>
        </a:accent3>
        <a:accent4>
          <a:srgbClr val="B9BABB"/>
        </a:accent4>
        <a:accent5>
          <a:srgbClr val="C7C8C9"/>
        </a:accent5>
        <a:accent6>
          <a:srgbClr val="E3E4E4"/>
        </a:accent6>
        <a:hlink>
          <a:srgbClr val="C7C8C9"/>
        </a:hlink>
        <a:folHlink>
          <a:srgbClr val="E3E4E4"/>
        </a:folHlink>
      </a:clrScheme>
    </a:extraClrScheme>
    <a:extraClrScheme>
      <a:clrScheme name="Yellow">
        <a:dk1>
          <a:srgbClr val="000000"/>
        </a:dk1>
        <a:lt1>
          <a:srgbClr val="FFFFFF"/>
        </a:lt1>
        <a:dk2>
          <a:srgbClr val="DBDBDB"/>
        </a:dk2>
        <a:lt2>
          <a:srgbClr val="4D4D4D"/>
        </a:lt2>
        <a:accent1>
          <a:srgbClr val="FECB00"/>
        </a:accent1>
        <a:accent2>
          <a:srgbClr val="FED533"/>
        </a:accent2>
        <a:accent3>
          <a:srgbClr val="FEDB4C"/>
        </a:accent3>
        <a:accent4>
          <a:srgbClr val="FEE580"/>
        </a:accent4>
        <a:accent5>
          <a:srgbClr val="FFEA99"/>
        </a:accent5>
        <a:accent6>
          <a:srgbClr val="FFF5CC"/>
        </a:accent6>
        <a:hlink>
          <a:srgbClr val="FFEA99"/>
        </a:hlink>
        <a:folHlink>
          <a:srgbClr val="FFF5CC"/>
        </a:folHlink>
      </a:clrScheme>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569</TotalTime>
  <Words>7161</Words>
  <Application>Microsoft Office PowerPoint</Application>
  <PresentationFormat>On-screen Show (4:3)</PresentationFormat>
  <Paragraphs>841</Paragraphs>
  <Slides>35</Slides>
  <Notes>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35</vt:i4>
      </vt:variant>
    </vt:vector>
  </HeadingPairs>
  <TitlesOfParts>
    <vt:vector size="38" baseType="lpstr">
      <vt:lpstr>Office Theme</vt:lpstr>
      <vt:lpstr>Grant Thornton Report Template</vt:lpstr>
      <vt:lpstr>Worksheet</vt:lpstr>
      <vt:lpstr>PowerPoint Presentation</vt:lpstr>
      <vt:lpstr>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Government finances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Bather</dc:creator>
  <cp:lastModifiedBy>C. Muzerengi</cp:lastModifiedBy>
  <cp:revision>77</cp:revision>
  <dcterms:created xsi:type="dcterms:W3CDTF">2015-11-26T06:12:48Z</dcterms:created>
  <dcterms:modified xsi:type="dcterms:W3CDTF">2016-02-08T08:19:28Z</dcterms:modified>
</cp:coreProperties>
</file>